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72" r:id="rId4"/>
    <p:sldId id="291" r:id="rId5"/>
    <p:sldId id="258" r:id="rId6"/>
    <p:sldId id="295" r:id="rId7"/>
    <p:sldId id="294" r:id="rId8"/>
    <p:sldId id="296" r:id="rId9"/>
    <p:sldId id="297" r:id="rId10"/>
    <p:sldId id="299" r:id="rId11"/>
    <p:sldId id="298" r:id="rId12"/>
    <p:sldId id="269" r:id="rId13"/>
    <p:sldId id="284" r:id="rId14"/>
    <p:sldId id="29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87" d="100"/>
          <a:sy n="187" d="100"/>
        </p:scale>
        <p:origin x="-112" y="-4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9T14:49:05.8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1,'0'4,"4"1,5 0,4-1,4 2,7 1,3-1,0-2,4-1,7 2,5 1,3 3,1-1,0-1,-4-1,-7-3,-4-1,-5-1,-2-1,-3 0,0-1,-1 1,0-1,0 1,1 0,-1 0,1 0,0 0,0 4,0 1,-4 3,-1 1,1-1,0-3,2 3,3 2,7 1,6 2,3-3,0-1,-4 1,-3-1,-4 1,-3 0,2-3,0-2,-1-2,0-1,1-2,1 0,3 0,1-1,1 1,3-1,3 5,3 9,0 1,-2 0,0-4,-4-3,-4-3,-3-1,-4-2,-2-2,0 1,2-1,1 1,4 3,1 2,-2 0,-2-2,-1 0,-2-1,-1-2,2 1,3-1,-2 3,0 3,-2-2,0 0,-1-1,-1-2,0 0,4-1,0 0,2 0,-3 0,0 0,-1 0,-1 0,-1 0,0 0,3 0,3 3,1 2,3 0,1-2,-1 0,-1-1,-3-2,9 1,2-1,-2-1,0 1,2 0,-3 0,-3 0,-4 0,-2 0,-3 0,-1 0,-2 0,1 0,-1 0,1 0,0 0,-1 0,1 0,4 0,1 0,8 0,4 0,4 0,-2 0,8 0,2 0,0 0,-4 0,-3 0,-2 4,-4 1,-5 0,-3-2,-5 0,-1-1,-2-1,-1 0,0-1,4 0,2-1,3 1,4 0,1 0,1-1,-2 1,-3 0,-1 0,-5 0,-1 0,-1 0,-1 0,0 0,3 0,1 0,1 0,-2 0,0 0,-2 0,1 0,-2 0,0 0,4 0,8 0,7 0,-1 0,1 0,1 0,-3 0,-1 0,-3 0,-4 0,-2 0,-4 0,-6-3,2-3,1 2,4 0,2 1,-1 1,0-2,-2-2,-2 2,0 0,0 2,-1 1,0 0,0 0,0 1,0 1,-1-1,5 0,1-3,4-2,0-1,-2 3,3 0,-1 1,1 2,4-1,-1-2,-3-3,-3 1,-3 2,-1 0,-2 2,-1 0,3 1,2-4,3-1,4 1,0 0,2 2,-1 0,0 2,2 0,3 0,-2-4,-1-1,-2 0,-3 2,-4 0,-2 1,-3 1,0 1,2 0,1 0,4 0,4-3,1-3,-3 2,-3 0,-2 2,-2-1,2 3,0-1,0 1,-2 0,3 1,4-1,8 0,4 0,0 0,-6 0,0 0,-4 0,0 0,6 0,0 0,0 0,1 0,-2 0,-5 0,-4 0,0 0,3 0,3 0,0 0,-3 0,-4 0,-3 0,3 0,7 0,1 0,1 0,3 0,1 0,1 0,-3 0,-4 0,-1 0,-3 0,-3 0,2 0,2 0,-1 0,6 0,0 0,-2 0,-5 0,2 0,-2 0,0 0,5 0,1 0,0 0,-3 0,-4 0,-3 0,-2 0,-2 0,-2 0,5 0,0 0,4 0,4 0,8 0,4 0,1 0,2 0,-2 0,-4 0,-6 0,-5 0,-5 0,-2 0,-3 0,-1 0,0 0,4 0,1 0,4 0,4 0,4 0,3 0,2 0,2 0,-5 0,0 0,1 0,0 0,-3 0,0 0,-4 0,2 0,0 0,0 0,-1 0,-1 0,-4 0,-2 0,5 0,5 4,-2 1,-1 0,-1-1,3-1,-2-2,1 1,1-2,-1 0,0 4,2 0,-2 1,0-1,2 2,2 0,-2 0,-4-2,-4-1,1-2,-1 0,1-1,-1 0,3 0,-1-1,-2 1,-3 0,2-1,0 1,-2 0,-1 0,-2 0,0 0,-1 0,-2 0,2 0,-2 0,5 0,1 0,-1 0,4 0,3 0,5 0,-2 0,1 0,-1 0,0 0,-2 0,-4 0,-2 0,1 0,-1 0,0 0,-3 0,-1 4,0 2,2-1,1-2,4 0,-1-1,3-2,3 1,0-1,-4 0,-2-1,-4 1,-1 0,-2 0,-1 0,-1 0,1 0,0 0,-1 4,5 1,1 0,-1-1,1-1,-3-2,4 0,0-1,-1 0,-1 0,-1 0,-2 0,0 0,3 3,1 2,-1 0,4-2,3 0,0-1,3-2,-2 1,1-1,-2-1,-2 1,-3 0,-3 0,-2 0,0 0,-1 0,-1 0,5 0,0 0,1 0,3 0,3 0,4 0,7 0,7 0,6 0,2 0,-3 0,1 0,-6-4,1 0,-2-1,-2 1,-6-2,-5-1,-5 1,-6 2,2 1,-1 2,-1-4,-1-1,-2 2,0 0,0 2,3 0,1 2,-1 0,0 0,-2 0,0 0,3 0,0 0,0 0,-1 0,-1 0,2 0,1 0,-1 0,-1 0,-2 0,-4-3,-3-2,1 0,0 2,1 0,2 1,0 2,4 0,2 0,3 0,2 0,-3 0,-1 0,-2 0,-1 0,-2 0,-1 0,3 0,2 0,0 0,-2-4,0-1,-1 1,-2 0,4 1,2 1,-2 1,0 1,-2 0,0 0,-1 0,-1 0,0 0,1 1,-2-1,1 0,0-4,0-1,0 0,0 1,4 2,1-1,4 3,0-1,2 1,0 0,1-3,3-1,-2-1,-2 2,-4 0,-3 1,-1 1,-2-3,6-1,3 1,2-1,4 3,-1 0,0 2,3-1,0 2,3-1,-1 0,2 0,0 0,-3 0,-5 0,-5 0,-4 0,-3 0,-1 0,-2 0,4 0,1 0,1 0,2 0,0 0,-1 0,-1 0,1 0,2 0,1 0,0 0,-2 0,2 0,0 0,-3 0,0 0,-4 0,3 0,1 0,2 0,1 0,-1 0,-3 0,2 0,4 0,3 0,0 0,0 4,0 1,0 0,0-1,0-1,-3-1,-1-2,4 1,-3-1,-1-1,-4 1,1 0,0 0,3 0,-1 0,-2 3,-2 3,2-2,0 0,-1 2,-3 1,0-1,2-2,0-1,0-2,-1 0,-5 3,-3 1,1-1,-1 0,5 2,2 0,4 0,9 2,2-1,0 0,2-3,2-1,0-1,0-1,-3-1,-1 0,-4-1,-1 1,2-1,1 1,-4 4,-6 1,-3 0,-2-1,-2-1,0-2,0 0,4-1,2 0,-1 0,4 0,-1 0,3 0,4 0,-1 0,-3 0,2 0,-2 0,-3 0,-3 0,-1 0,-2 0,0 0,-1 0,3 0,2 0,0 0,2 3,0 2,0 0,-2-2,-2 0,-1-1,-2-2,0 1,1-1,-6 4,0 0,0 1,5-1,2-1,5-2,2 0,-2 0,-2-1,-1 0,-2-1,0 1,-2 0,0 0,0-1,-1 1,1 0,0 0,0 0,0 0,0 0,0 0,0 0,1 0,-2 0,2 0,-2 0,2 0,-1 0,0 0,0 0,0 0,0 0,0 0,4 0,1 0,0 0,-1 0,2 0,1-3,-1-3,-2 2,-1 0,-1 1,-2 1,1 1,-1 1,-1 0,1 0,0 0,0 1,-4-5,-5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1" Type="http://schemas.openxmlformats.org/officeDocument/2006/relationships/hyperlink" Target="http://historymatters.gmu.edu/d/6597/" TargetMode="External"/><Relationship Id="rId12"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s://www.oyez.org/cases/1983/83-712" TargetMode="External"/><Relationship Id="rId4" Type="http://schemas.openxmlformats.org/officeDocument/2006/relationships/image" Target="../media/image14.png"/><Relationship Id="rId5" Type="http://schemas.openxmlformats.org/officeDocument/2006/relationships/hyperlink" Target="https://catalog.archives.gov/id/542002" TargetMode="External"/><Relationship Id="rId6" Type="http://schemas.openxmlformats.org/officeDocument/2006/relationships/image" Target="../media/image15.png"/><Relationship Id="rId7" Type="http://schemas.openxmlformats.org/officeDocument/2006/relationships/hyperlink" Target="http://americainclass.org/sources/makingrevolution/crisis/text4/quarteringactresponse1766.pdf" TargetMode="External"/><Relationship Id="rId8" Type="http://schemas.openxmlformats.org/officeDocument/2006/relationships/image" Target="../media/image16.png"/><Relationship Id="rId9" Type="http://schemas.openxmlformats.org/officeDocument/2006/relationships/hyperlink" Target="https://www.c-span.org/video/?401900-1/miranda-v-arizona-miranda-cards" TargetMode="External"/><Relationship Id="rId10"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s://amhistory.si.edu/perfectunion/collection/image.asp?ID=411" TargetMode="External"/><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hyperlink" Target="http://historymatters.gmu.edu/d/5151" TargetMode="External"/><Relationship Id="rId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hyperlink" Target="https://www.loc.gov/resource/cph.3c3204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loc.gov/item/prn-19-002/" TargetMode="Externa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tammarapurdin@flche.net" TargetMode="External"/><Relationship Id="rId4" Type="http://schemas.openxmlformats.org/officeDocument/2006/relationships/image" Target="../media/image26.pn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hyperlink" Target="mailto:carollavallee@flche.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c.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loc.gov/teachers/classroommaterials/primarysourcesets/constitution/pdf/washington_letter.pdf" TargetMode="External"/><Relationship Id="rId5" Type="http://schemas.openxmlformats.org/officeDocument/2006/relationships/image" Target="../media/image5.png"/><Relationship Id="rId6" Type="http://schemas.openxmlformats.org/officeDocument/2006/relationships/customXml" Target="../ink/ink1.xml"/><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s://memory.loc.gov/ammem/amlaw/ac001/intro3.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atalog.archives.gov/id/1667751" TargetMode="Externa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founders.archives.gov/documents/Jefferson/01-12-02-0454"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s://www.loc.gov/resource/mtj1.008_0727_0733/?st=galler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s://billofrightsinstitute.org/wp-content/uploads/2018/12/Bill-of-Rights-for-Website.pdf" TargetMode="External"/><Relationship Id="rId1" Type="http://schemas.openxmlformats.org/officeDocument/2006/relationships/slideLayout" Target="../slideLayouts/slideLayout2.xml"/><Relationship Id="rId2" Type="http://schemas.openxmlformats.org/officeDocument/2006/relationships/hyperlink" Target="https://billofrightsinstitute.org/wp-content/uploads/2011/12/AP_Documents_BillofRights.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B7961235-F42C-4C83-B51B-7416382FB1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54A09A1-AE33-4C84-B62F-DC061FD563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68E1770A-5148-44E5-AD75-419D5613917A}"/>
              </a:ext>
            </a:extLst>
          </p:cNvPr>
          <p:cNvSpPr>
            <a:spLocks noGrp="1"/>
          </p:cNvSpPr>
          <p:nvPr>
            <p:ph type="ctrTitle"/>
          </p:nvPr>
        </p:nvSpPr>
        <p:spPr>
          <a:xfrm>
            <a:off x="540279" y="967417"/>
            <a:ext cx="5280460" cy="3943250"/>
          </a:xfrm>
        </p:spPr>
        <p:txBody>
          <a:bodyPr>
            <a:normAutofit/>
          </a:bodyPr>
          <a:lstStyle/>
          <a:p>
            <a:r>
              <a:rPr lang="en-US" sz="4000">
                <a:solidFill>
                  <a:srgbClr val="FEFFFF"/>
                </a:solidFill>
              </a:rPr>
              <a:t>Engaging Students in the Past in Order to Prepare Citizens of the Future</a:t>
            </a:r>
          </a:p>
        </p:txBody>
      </p:sp>
      <p:pic>
        <p:nvPicPr>
          <p:cNvPr id="7" name="Picture 6" descr="A drawing of a face&#10;&#10;Description generated with high confidence">
            <a:extLst>
              <a:ext uri="{FF2B5EF4-FFF2-40B4-BE49-F238E27FC236}">
                <a16:creationId xmlns:a16="http://schemas.microsoft.com/office/drawing/2014/main" xmlns="" id="{744B2565-AAE5-4BF0-B5D0-A0886FED22E0}"/>
              </a:ext>
            </a:extLst>
          </p:cNvPr>
          <p:cNvPicPr>
            <a:picLocks noChangeAspect="1"/>
          </p:cNvPicPr>
          <p:nvPr/>
        </p:nvPicPr>
        <p:blipFill>
          <a:blip r:embed="rId2"/>
          <a:stretch>
            <a:fillRect/>
          </a:stretch>
        </p:blipFill>
        <p:spPr>
          <a:xfrm>
            <a:off x="7074745" y="1614444"/>
            <a:ext cx="4153750" cy="1068910"/>
          </a:xfrm>
          <a:prstGeom prst="rect">
            <a:avLst/>
          </a:prstGeom>
        </p:spPr>
      </p:pic>
      <p:sp>
        <p:nvSpPr>
          <p:cNvPr id="16" name="Freeform 27">
            <a:extLst>
              <a:ext uri="{FF2B5EF4-FFF2-40B4-BE49-F238E27FC236}">
                <a16:creationId xmlns:a16="http://schemas.microsoft.com/office/drawing/2014/main" xmlns="" id="{D62F2749-B982-4ADE-B1EF-679002587B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US"/>
          </a:p>
        </p:txBody>
      </p:sp>
      <p:sp>
        <p:nvSpPr>
          <p:cNvPr id="3" name="Subtitle 2">
            <a:extLst>
              <a:ext uri="{FF2B5EF4-FFF2-40B4-BE49-F238E27FC236}">
                <a16:creationId xmlns:a16="http://schemas.microsoft.com/office/drawing/2014/main" xmlns="" id="{D7C25C9F-C8E4-4064-B4EF-F15CABF4051E}"/>
              </a:ext>
            </a:extLst>
          </p:cNvPr>
          <p:cNvSpPr>
            <a:spLocks noGrp="1"/>
          </p:cNvSpPr>
          <p:nvPr>
            <p:ph type="subTitle" idx="1"/>
          </p:nvPr>
        </p:nvSpPr>
        <p:spPr>
          <a:xfrm>
            <a:off x="540278" y="5189400"/>
            <a:ext cx="5773057" cy="717054"/>
          </a:xfrm>
        </p:spPr>
        <p:txBody>
          <a:bodyPr anchor="ctr">
            <a:normAutofit fontScale="92500"/>
          </a:bodyPr>
          <a:lstStyle/>
          <a:p>
            <a:pPr>
              <a:lnSpc>
                <a:spcPct val="90000"/>
              </a:lnSpc>
            </a:pPr>
            <a:r>
              <a:rPr lang="en-US" sz="1700" dirty="0">
                <a:solidFill>
                  <a:srgbClr val="FEFFFF"/>
                </a:solidFill>
              </a:rPr>
              <a:t>Dr. Tammara Purdin, Florida Council for History Education</a:t>
            </a:r>
          </a:p>
          <a:p>
            <a:pPr>
              <a:lnSpc>
                <a:spcPct val="90000"/>
              </a:lnSpc>
            </a:pPr>
            <a:r>
              <a:rPr lang="en-US" sz="1700" dirty="0">
                <a:solidFill>
                  <a:srgbClr val="FEFFFF"/>
                </a:solidFill>
              </a:rPr>
              <a:t>Carol LaVallee, </a:t>
            </a:r>
            <a:r>
              <a:rPr lang="en-US" sz="1700" dirty="0" err="1">
                <a:solidFill>
                  <a:srgbClr val="FEFFFF"/>
                </a:solidFill>
              </a:rPr>
              <a:t>M.Ed</a:t>
            </a:r>
            <a:r>
              <a:rPr lang="en-US" sz="1700" dirty="0">
                <a:solidFill>
                  <a:srgbClr val="FEFFFF"/>
                </a:solidFill>
              </a:rPr>
              <a:t>, Library of Congress Ambassador </a:t>
            </a:r>
          </a:p>
          <a:p>
            <a:pPr>
              <a:lnSpc>
                <a:spcPct val="90000"/>
              </a:lnSpc>
            </a:pPr>
            <a:endParaRPr lang="en-US" sz="1100" dirty="0">
              <a:solidFill>
                <a:srgbClr val="FEFFFF"/>
              </a:solidFill>
            </a:endParaRPr>
          </a:p>
        </p:txBody>
      </p:sp>
      <p:pic>
        <p:nvPicPr>
          <p:cNvPr id="5" name="Picture 4" descr="A picture containing text&#10;&#10;Description generated with high confidence">
            <a:extLst>
              <a:ext uri="{FF2B5EF4-FFF2-40B4-BE49-F238E27FC236}">
                <a16:creationId xmlns:a16="http://schemas.microsoft.com/office/drawing/2014/main" xmlns="" id="{955D69D7-6DCC-431D-B04C-0F7C62B044A4}"/>
              </a:ext>
            </a:extLst>
          </p:cNvPr>
          <p:cNvPicPr>
            <a:picLocks noChangeAspect="1"/>
          </p:cNvPicPr>
          <p:nvPr/>
        </p:nvPicPr>
        <p:blipFill>
          <a:blip r:embed="rId3"/>
          <a:stretch>
            <a:fillRect/>
          </a:stretch>
        </p:blipFill>
        <p:spPr>
          <a:xfrm>
            <a:off x="7456803" y="3508288"/>
            <a:ext cx="3389633" cy="2398166"/>
          </a:xfrm>
          <a:prstGeom prst="rect">
            <a:avLst/>
          </a:prstGeom>
        </p:spPr>
      </p:pic>
    </p:spTree>
    <p:extLst>
      <p:ext uri="{BB962C8B-B14F-4D97-AF65-F5344CB8AC3E}">
        <p14:creationId xmlns:p14="http://schemas.microsoft.com/office/powerpoint/2010/main" val="36039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F4C104D-5F30-4811-9376-566B26E47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6FF288A-EE39-43FB-A6A3-AF4254AC9D76}"/>
              </a:ext>
            </a:extLst>
          </p:cNvPr>
          <p:cNvSpPr>
            <a:spLocks noGrp="1"/>
          </p:cNvSpPr>
          <p:nvPr>
            <p:ph type="title"/>
          </p:nvPr>
        </p:nvSpPr>
        <p:spPr>
          <a:xfrm>
            <a:off x="1665778" y="345143"/>
            <a:ext cx="10455066" cy="1259894"/>
          </a:xfrm>
        </p:spPr>
        <p:txBody>
          <a:bodyPr>
            <a:normAutofit/>
          </a:bodyPr>
          <a:lstStyle/>
          <a:p>
            <a:pPr algn="ctr">
              <a:lnSpc>
                <a:spcPct val="90000"/>
              </a:lnSpc>
            </a:pPr>
            <a:r>
              <a:rPr lang="en-US" sz="2800" dirty="0">
                <a:latin typeface="Times New Roman" panose="02020603050405020304" pitchFamily="18" charset="0"/>
                <a:ea typeface="Times New Roman" panose="02020603050405020304" pitchFamily="18" charset="0"/>
              </a:rPr>
              <a:t>Examples of Civil Liberties</a:t>
            </a:r>
            <a:endParaRPr lang="en-US" sz="2800" b="1" dirty="0"/>
          </a:p>
        </p:txBody>
      </p:sp>
      <p:sp>
        <p:nvSpPr>
          <p:cNvPr id="11" name="Rectangle 10">
            <a:extLst>
              <a:ext uri="{FF2B5EF4-FFF2-40B4-BE49-F238E27FC236}">
                <a16:creationId xmlns:a16="http://schemas.microsoft.com/office/drawing/2014/main" xmlns="" id="{0815E34B-5D02-4E01-A936-E8E1C0AB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xmlns="" id="{7DE3414B-B032-4710-A468-D3285E38C5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F6466AFA-F89A-4337-8121-F5CD5E6EB57B}"/>
              </a:ext>
            </a:extLst>
          </p:cNvPr>
          <p:cNvPicPr>
            <a:picLocks noChangeAspect="1"/>
          </p:cNvPicPr>
          <p:nvPr/>
        </p:nvPicPr>
        <p:blipFill>
          <a:blip r:embed="rId2"/>
          <a:stretch>
            <a:fillRect/>
          </a:stretch>
        </p:blipFill>
        <p:spPr>
          <a:xfrm>
            <a:off x="6096000" y="1268446"/>
            <a:ext cx="6019056" cy="5045915"/>
          </a:xfrm>
          <a:prstGeom prst="rect">
            <a:avLst/>
          </a:prstGeom>
        </p:spPr>
      </p:pic>
      <p:pic>
        <p:nvPicPr>
          <p:cNvPr id="3" name="Picture 2">
            <a:hlinkClick r:id="rId3"/>
            <a:extLst>
              <a:ext uri="{FF2B5EF4-FFF2-40B4-BE49-F238E27FC236}">
                <a16:creationId xmlns:a16="http://schemas.microsoft.com/office/drawing/2014/main" xmlns="" id="{3CBB3F2D-1B5E-42FC-AA77-3FA972794572}"/>
              </a:ext>
            </a:extLst>
          </p:cNvPr>
          <p:cNvPicPr>
            <a:picLocks noChangeAspect="1"/>
          </p:cNvPicPr>
          <p:nvPr/>
        </p:nvPicPr>
        <p:blipFill>
          <a:blip r:embed="rId4"/>
          <a:stretch>
            <a:fillRect/>
          </a:stretch>
        </p:blipFill>
        <p:spPr>
          <a:xfrm>
            <a:off x="3363415" y="2866521"/>
            <a:ext cx="2214875" cy="1883917"/>
          </a:xfrm>
          <a:prstGeom prst="rect">
            <a:avLst/>
          </a:prstGeom>
          <a:ln>
            <a:noFill/>
          </a:ln>
          <a:effectLst>
            <a:outerShdw blurRad="292100" dist="139700" dir="2700000" algn="tl" rotWithShape="0">
              <a:srgbClr val="333333">
                <a:alpha val="65000"/>
              </a:srgbClr>
            </a:outerShdw>
          </a:effectLst>
        </p:spPr>
      </p:pic>
      <p:pic>
        <p:nvPicPr>
          <p:cNvPr id="5" name="Picture 4">
            <a:hlinkClick r:id="rId5"/>
            <a:extLst>
              <a:ext uri="{FF2B5EF4-FFF2-40B4-BE49-F238E27FC236}">
                <a16:creationId xmlns:a16="http://schemas.microsoft.com/office/drawing/2014/main" xmlns="" id="{19E643B5-444C-4E50-94CD-6A924D089426}"/>
              </a:ext>
            </a:extLst>
          </p:cNvPr>
          <p:cNvPicPr>
            <a:picLocks noChangeAspect="1"/>
          </p:cNvPicPr>
          <p:nvPr/>
        </p:nvPicPr>
        <p:blipFill>
          <a:blip r:embed="rId6"/>
          <a:stretch>
            <a:fillRect/>
          </a:stretch>
        </p:blipFill>
        <p:spPr>
          <a:xfrm>
            <a:off x="350757" y="606188"/>
            <a:ext cx="2630042" cy="2078134"/>
          </a:xfrm>
          <a:prstGeom prst="rect">
            <a:avLst/>
          </a:prstGeom>
          <a:ln>
            <a:noFill/>
          </a:ln>
          <a:effectLst>
            <a:outerShdw blurRad="292100" dist="139700" dir="2700000" algn="tl" rotWithShape="0">
              <a:srgbClr val="333333">
                <a:alpha val="65000"/>
              </a:srgbClr>
            </a:outerShdw>
          </a:effectLst>
        </p:spPr>
      </p:pic>
      <p:pic>
        <p:nvPicPr>
          <p:cNvPr id="8" name="Picture 7">
            <a:hlinkClick r:id="rId7"/>
            <a:extLst>
              <a:ext uri="{FF2B5EF4-FFF2-40B4-BE49-F238E27FC236}">
                <a16:creationId xmlns:a16="http://schemas.microsoft.com/office/drawing/2014/main" xmlns="" id="{416E170D-8834-47F3-8180-73926E6C6E2D}"/>
              </a:ext>
            </a:extLst>
          </p:cNvPr>
          <p:cNvPicPr>
            <a:picLocks noChangeAspect="1"/>
          </p:cNvPicPr>
          <p:nvPr/>
        </p:nvPicPr>
        <p:blipFill>
          <a:blip r:embed="rId8"/>
          <a:stretch>
            <a:fillRect/>
          </a:stretch>
        </p:blipFill>
        <p:spPr>
          <a:xfrm>
            <a:off x="466106" y="2965155"/>
            <a:ext cx="2349300" cy="1529130"/>
          </a:xfrm>
          <a:prstGeom prst="rect">
            <a:avLst/>
          </a:prstGeom>
          <a:ln>
            <a:noFill/>
          </a:ln>
          <a:effectLst>
            <a:outerShdw blurRad="292100" dist="139700" dir="2700000" algn="tl" rotWithShape="0">
              <a:srgbClr val="333333">
                <a:alpha val="65000"/>
              </a:srgbClr>
            </a:outerShdw>
          </a:effectLst>
        </p:spPr>
      </p:pic>
      <p:pic>
        <p:nvPicPr>
          <p:cNvPr id="10" name="Picture 9">
            <a:hlinkClick r:id="rId9"/>
            <a:extLst>
              <a:ext uri="{FF2B5EF4-FFF2-40B4-BE49-F238E27FC236}">
                <a16:creationId xmlns:a16="http://schemas.microsoft.com/office/drawing/2014/main" xmlns="" id="{11B06C26-220D-4F85-9604-1789623E1AAA}"/>
              </a:ext>
            </a:extLst>
          </p:cNvPr>
          <p:cNvPicPr>
            <a:picLocks noChangeAspect="1"/>
          </p:cNvPicPr>
          <p:nvPr/>
        </p:nvPicPr>
        <p:blipFill>
          <a:blip r:embed="rId10"/>
          <a:stretch>
            <a:fillRect/>
          </a:stretch>
        </p:blipFill>
        <p:spPr>
          <a:xfrm>
            <a:off x="1640756" y="4237911"/>
            <a:ext cx="3467100" cy="2076450"/>
          </a:xfrm>
          <a:prstGeom prst="rect">
            <a:avLst/>
          </a:prstGeom>
          <a:ln>
            <a:noFill/>
          </a:ln>
          <a:effectLst>
            <a:outerShdw blurRad="292100" dist="139700" dir="2700000" algn="tl" rotWithShape="0">
              <a:srgbClr val="333333">
                <a:alpha val="65000"/>
              </a:srgbClr>
            </a:outerShdw>
          </a:effectLst>
        </p:spPr>
      </p:pic>
      <p:pic>
        <p:nvPicPr>
          <p:cNvPr id="4" name="Picture 3">
            <a:hlinkClick r:id="rId11"/>
            <a:extLst>
              <a:ext uri="{FF2B5EF4-FFF2-40B4-BE49-F238E27FC236}">
                <a16:creationId xmlns:a16="http://schemas.microsoft.com/office/drawing/2014/main" xmlns="" id="{1A32E48E-AC9E-4340-ACA7-3EAEDA59CFB9}"/>
              </a:ext>
            </a:extLst>
          </p:cNvPr>
          <p:cNvPicPr>
            <a:picLocks noChangeAspect="1"/>
          </p:cNvPicPr>
          <p:nvPr/>
        </p:nvPicPr>
        <p:blipFill>
          <a:blip r:embed="rId12"/>
          <a:stretch>
            <a:fillRect/>
          </a:stretch>
        </p:blipFill>
        <p:spPr>
          <a:xfrm>
            <a:off x="2815406" y="1084538"/>
            <a:ext cx="3033655" cy="1563087"/>
          </a:xfrm>
          <a:prstGeom prst="rect">
            <a:avLst/>
          </a:prstGeom>
        </p:spPr>
      </p:pic>
    </p:spTree>
    <p:extLst>
      <p:ext uri="{BB962C8B-B14F-4D97-AF65-F5344CB8AC3E}">
        <p14:creationId xmlns:p14="http://schemas.microsoft.com/office/powerpoint/2010/main" val="3394249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65B378DD-3302-4E46-B933-A3A4720E23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22" name="Freeform 11">
              <a:extLst>
                <a:ext uri="{FF2B5EF4-FFF2-40B4-BE49-F238E27FC236}">
                  <a16:creationId xmlns:a16="http://schemas.microsoft.com/office/drawing/2014/main" xmlns="" id="{DFCBBDC3-1668-4E92-88DB-9D5F622F32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3" name="Freeform 12">
              <a:extLst>
                <a:ext uri="{FF2B5EF4-FFF2-40B4-BE49-F238E27FC236}">
                  <a16:creationId xmlns:a16="http://schemas.microsoft.com/office/drawing/2014/main" xmlns="" id="{31F8CDD4-C1DD-481E-AE1A-CECF28784C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4" name="Freeform 13">
              <a:extLst>
                <a:ext uri="{FF2B5EF4-FFF2-40B4-BE49-F238E27FC236}">
                  <a16:creationId xmlns:a16="http://schemas.microsoft.com/office/drawing/2014/main" xmlns="" id="{EECE6682-CC9D-4055-B817-C485C0706D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5" name="Freeform 14">
              <a:extLst>
                <a:ext uri="{FF2B5EF4-FFF2-40B4-BE49-F238E27FC236}">
                  <a16:creationId xmlns:a16="http://schemas.microsoft.com/office/drawing/2014/main" xmlns="" id="{270E295D-337F-4604-BA41-8AF78AB4BA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6" name="Freeform 15">
              <a:extLst>
                <a:ext uri="{FF2B5EF4-FFF2-40B4-BE49-F238E27FC236}">
                  <a16:creationId xmlns:a16="http://schemas.microsoft.com/office/drawing/2014/main" xmlns="" id="{205B2E94-9D47-4E73-B43F-8C5DB94CC2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7" name="Freeform 16">
              <a:extLst>
                <a:ext uri="{FF2B5EF4-FFF2-40B4-BE49-F238E27FC236}">
                  <a16:creationId xmlns:a16="http://schemas.microsoft.com/office/drawing/2014/main" xmlns="" id="{525A065C-3663-45A6-B19B-D4A4525C32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8" name="Freeform 17">
              <a:extLst>
                <a:ext uri="{FF2B5EF4-FFF2-40B4-BE49-F238E27FC236}">
                  <a16:creationId xmlns:a16="http://schemas.microsoft.com/office/drawing/2014/main" xmlns="" id="{B2453C32-1BD0-4AD5-9A40-A76B602713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9" name="Freeform 18">
              <a:extLst>
                <a:ext uri="{FF2B5EF4-FFF2-40B4-BE49-F238E27FC236}">
                  <a16:creationId xmlns:a16="http://schemas.microsoft.com/office/drawing/2014/main" xmlns="" id="{09A9F5DF-D82E-49E5-B7B1-9CF50291AE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0" name="Freeform 19">
              <a:extLst>
                <a:ext uri="{FF2B5EF4-FFF2-40B4-BE49-F238E27FC236}">
                  <a16:creationId xmlns:a16="http://schemas.microsoft.com/office/drawing/2014/main" xmlns="" id="{F4E5C9FC-074A-4B8D-A737-4877EC56DA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1" name="Freeform 20">
              <a:extLst>
                <a:ext uri="{FF2B5EF4-FFF2-40B4-BE49-F238E27FC236}">
                  <a16:creationId xmlns:a16="http://schemas.microsoft.com/office/drawing/2014/main" xmlns="" id="{CEEA9B79-734E-412B-AC12-F59A37CBE8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2" name="Freeform 21">
              <a:extLst>
                <a:ext uri="{FF2B5EF4-FFF2-40B4-BE49-F238E27FC236}">
                  <a16:creationId xmlns:a16="http://schemas.microsoft.com/office/drawing/2014/main" xmlns="" id="{6680E6FE-1392-4677-96BA-2015ED508D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3" name="Freeform 22">
              <a:extLst>
                <a:ext uri="{FF2B5EF4-FFF2-40B4-BE49-F238E27FC236}">
                  <a16:creationId xmlns:a16="http://schemas.microsoft.com/office/drawing/2014/main" xmlns="" id="{5A089533-9FE1-4EAC-90AA-A6E0423D80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5" name="Group 34">
            <a:extLst>
              <a:ext uri="{FF2B5EF4-FFF2-40B4-BE49-F238E27FC236}">
                <a16:creationId xmlns:a16="http://schemas.microsoft.com/office/drawing/2014/main" xmlns="" id="{B96A5ECF-03BC-41D7-9EF2-7C9F3EBD48B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36" name="Freeform 27">
              <a:extLst>
                <a:ext uri="{FF2B5EF4-FFF2-40B4-BE49-F238E27FC236}">
                  <a16:creationId xmlns:a16="http://schemas.microsoft.com/office/drawing/2014/main" xmlns="" id="{17FD984D-FF88-4F1E-A057-F87EDFB0EA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7" name="Freeform 28">
              <a:extLst>
                <a:ext uri="{FF2B5EF4-FFF2-40B4-BE49-F238E27FC236}">
                  <a16:creationId xmlns:a16="http://schemas.microsoft.com/office/drawing/2014/main" xmlns="" id="{14512BF1-B700-4263-A407-558870DC96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8" name="Freeform 29">
              <a:extLst>
                <a:ext uri="{FF2B5EF4-FFF2-40B4-BE49-F238E27FC236}">
                  <a16:creationId xmlns:a16="http://schemas.microsoft.com/office/drawing/2014/main" xmlns="" id="{14B7DA2B-C0FD-4B76-9DE8-57B21ADECA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9" name="Freeform 30">
              <a:extLst>
                <a:ext uri="{FF2B5EF4-FFF2-40B4-BE49-F238E27FC236}">
                  <a16:creationId xmlns:a16="http://schemas.microsoft.com/office/drawing/2014/main" xmlns="" id="{3D539ACC-402B-41D7-AB55-2CA6D4AFBE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0" name="Freeform 31">
              <a:extLst>
                <a:ext uri="{FF2B5EF4-FFF2-40B4-BE49-F238E27FC236}">
                  <a16:creationId xmlns:a16="http://schemas.microsoft.com/office/drawing/2014/main" xmlns="" id="{29ABEBE4-C03A-4F8B-9552-BE7B0756E9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1" name="Freeform 32">
              <a:extLst>
                <a:ext uri="{FF2B5EF4-FFF2-40B4-BE49-F238E27FC236}">
                  <a16:creationId xmlns:a16="http://schemas.microsoft.com/office/drawing/2014/main" xmlns="" id="{06F8AB47-16A6-4ACC-A359-8D11B80BAF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2" name="Freeform 33">
              <a:extLst>
                <a:ext uri="{FF2B5EF4-FFF2-40B4-BE49-F238E27FC236}">
                  <a16:creationId xmlns:a16="http://schemas.microsoft.com/office/drawing/2014/main" xmlns="" id="{E4EC0B00-F7F3-4124-988D-8D9355A7A1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3" name="Freeform 34">
              <a:extLst>
                <a:ext uri="{FF2B5EF4-FFF2-40B4-BE49-F238E27FC236}">
                  <a16:creationId xmlns:a16="http://schemas.microsoft.com/office/drawing/2014/main" xmlns="" id="{9E168AD9-9552-4A31-A112-B9CBDC27BD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4" name="Freeform 35">
              <a:extLst>
                <a:ext uri="{FF2B5EF4-FFF2-40B4-BE49-F238E27FC236}">
                  <a16:creationId xmlns:a16="http://schemas.microsoft.com/office/drawing/2014/main" xmlns="" id="{1239135D-B71A-4C3E-B5AF-69B712798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5" name="Freeform 36">
              <a:extLst>
                <a:ext uri="{FF2B5EF4-FFF2-40B4-BE49-F238E27FC236}">
                  <a16:creationId xmlns:a16="http://schemas.microsoft.com/office/drawing/2014/main" xmlns="" id="{FD1D2D40-4C02-4265-A8E1-99128A70E3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6" name="Freeform 37">
              <a:extLst>
                <a:ext uri="{FF2B5EF4-FFF2-40B4-BE49-F238E27FC236}">
                  <a16:creationId xmlns:a16="http://schemas.microsoft.com/office/drawing/2014/main" xmlns="" id="{76630F5F-FA2F-49F1-8E43-2FCE32862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7" name="Freeform 38">
              <a:extLst>
                <a:ext uri="{FF2B5EF4-FFF2-40B4-BE49-F238E27FC236}">
                  <a16:creationId xmlns:a16="http://schemas.microsoft.com/office/drawing/2014/main" xmlns="" id="{086AF07B-F818-436B-ACB1-79BC976AF4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9" name="Rectangle 48">
            <a:extLst>
              <a:ext uri="{FF2B5EF4-FFF2-40B4-BE49-F238E27FC236}">
                <a16:creationId xmlns:a16="http://schemas.microsoft.com/office/drawing/2014/main" xmlns="" id="{32414B5A-E45A-41FB-B0D4-F2041B8E60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 name="Freeform 6">
            <a:extLst>
              <a:ext uri="{FF2B5EF4-FFF2-40B4-BE49-F238E27FC236}">
                <a16:creationId xmlns:a16="http://schemas.microsoft.com/office/drawing/2014/main" xmlns="" id="{F76C9549-7E7D-41F7-9905-8211744E4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3" name="Rectangle 52">
            <a:extLst>
              <a:ext uri="{FF2B5EF4-FFF2-40B4-BE49-F238E27FC236}">
                <a16:creationId xmlns:a16="http://schemas.microsoft.com/office/drawing/2014/main" xmlns="" id="{7A9B0F0C-AC1B-42A7-951B-8FC2FD5389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2E741992-98B9-4835-8AB6-4930527B27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F6FF288A-EE39-43FB-A6A3-AF4254AC9D76}"/>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b="1" dirty="0">
                <a:solidFill>
                  <a:srgbClr val="FEFFFF"/>
                </a:solidFill>
              </a:rPr>
              <a:t>Does </a:t>
            </a:r>
            <a:r>
              <a:rPr lang="en-US" sz="4000" b="1" i="1" dirty="0">
                <a:solidFill>
                  <a:srgbClr val="FEFFFF"/>
                </a:solidFill>
              </a:rPr>
              <a:t>constitutional law </a:t>
            </a:r>
            <a:r>
              <a:rPr lang="en-US" sz="4000" b="1" dirty="0">
                <a:solidFill>
                  <a:srgbClr val="FEFFFF"/>
                </a:solidFill>
              </a:rPr>
              <a:t>promote civil liberties?</a:t>
            </a:r>
          </a:p>
        </p:txBody>
      </p:sp>
      <p:sp>
        <p:nvSpPr>
          <p:cNvPr id="57" name="Rectangle 56">
            <a:extLst>
              <a:ext uri="{FF2B5EF4-FFF2-40B4-BE49-F238E27FC236}">
                <a16:creationId xmlns:a16="http://schemas.microsoft.com/office/drawing/2014/main" xmlns="" id="{7F4CBF10-E36D-4503-BA9E-D793A43DC6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7994" y="965044"/>
            <a:ext cx="2814048" cy="253201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small boat in a body of water&#10;&#10;Description generated with very high confidence">
            <a:hlinkClick r:id="rId2"/>
            <a:extLst>
              <a:ext uri="{FF2B5EF4-FFF2-40B4-BE49-F238E27FC236}">
                <a16:creationId xmlns:a16="http://schemas.microsoft.com/office/drawing/2014/main" xmlns="" id="{541554EA-AB41-4281-831A-D809740D5B89}"/>
              </a:ext>
            </a:extLst>
          </p:cNvPr>
          <p:cNvPicPr>
            <a:picLocks noChangeAspect="1"/>
          </p:cNvPicPr>
          <p:nvPr/>
        </p:nvPicPr>
        <p:blipFill rotWithShape="1">
          <a:blip r:embed="rId3"/>
          <a:srcRect t="10796" b="1501"/>
          <a:stretch/>
        </p:blipFill>
        <p:spPr>
          <a:xfrm>
            <a:off x="5755517" y="1121782"/>
            <a:ext cx="2479002" cy="2218538"/>
          </a:xfrm>
          <a:prstGeom prst="rect">
            <a:avLst/>
          </a:prstGeom>
        </p:spPr>
      </p:pic>
      <p:sp>
        <p:nvSpPr>
          <p:cNvPr id="59" name="Freeform 5">
            <a:extLst>
              <a:ext uri="{FF2B5EF4-FFF2-40B4-BE49-F238E27FC236}">
                <a16:creationId xmlns:a16="http://schemas.microsoft.com/office/drawing/2014/main" xmlns="" id="{DA4792FC-171B-463B-AEAE-2BCB791104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1" name="Rectangle 60">
            <a:extLst>
              <a:ext uri="{FF2B5EF4-FFF2-40B4-BE49-F238E27FC236}">
                <a16:creationId xmlns:a16="http://schemas.microsoft.com/office/drawing/2014/main" xmlns="" id="{1BAD7FF3-113C-40B4-AF9D-6808E9B08C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86014" y="965044"/>
            <a:ext cx="2814048" cy="253201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erson standing in front of a store&#10;&#10;Description generated with very high confidence">
            <a:hlinkClick r:id="rId4"/>
            <a:extLst>
              <a:ext uri="{FF2B5EF4-FFF2-40B4-BE49-F238E27FC236}">
                <a16:creationId xmlns:a16="http://schemas.microsoft.com/office/drawing/2014/main" xmlns="" id="{4E6A994E-A66F-4936-BA90-86C80A06FB68}"/>
              </a:ext>
            </a:extLst>
          </p:cNvPr>
          <p:cNvPicPr>
            <a:picLocks noChangeAspect="1"/>
          </p:cNvPicPr>
          <p:nvPr/>
        </p:nvPicPr>
        <p:blipFill rotWithShape="1">
          <a:blip r:embed="rId5"/>
          <a:srcRect l="7442" r="2044" b="-5"/>
          <a:stretch/>
        </p:blipFill>
        <p:spPr>
          <a:xfrm>
            <a:off x="8753537" y="1121782"/>
            <a:ext cx="2479002" cy="2218538"/>
          </a:xfrm>
          <a:prstGeom prst="rect">
            <a:avLst/>
          </a:prstGeom>
        </p:spPr>
      </p:pic>
      <p:sp>
        <p:nvSpPr>
          <p:cNvPr id="63" name="Rectangle 62">
            <a:extLst>
              <a:ext uri="{FF2B5EF4-FFF2-40B4-BE49-F238E27FC236}">
                <a16:creationId xmlns:a16="http://schemas.microsoft.com/office/drawing/2014/main" xmlns="" id="{88C56933-39B6-47A5-967A-F8C8405A95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7994" y="3659276"/>
            <a:ext cx="2814048" cy="253201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map&#10;&#10;Description generated with high confidence">
            <a:extLst>
              <a:ext uri="{FF2B5EF4-FFF2-40B4-BE49-F238E27FC236}">
                <a16:creationId xmlns:a16="http://schemas.microsoft.com/office/drawing/2014/main" xmlns="" id="{A72E572B-B3D6-4470-AAFA-11DBDE9B762B}"/>
              </a:ext>
            </a:extLst>
          </p:cNvPr>
          <p:cNvPicPr>
            <a:picLocks noChangeAspect="1"/>
          </p:cNvPicPr>
          <p:nvPr/>
        </p:nvPicPr>
        <p:blipFill rotWithShape="1">
          <a:blip r:embed="rId6"/>
          <a:srcRect r="23459" b="2"/>
          <a:stretch/>
        </p:blipFill>
        <p:spPr>
          <a:xfrm>
            <a:off x="5755517" y="3816014"/>
            <a:ext cx="2479002" cy="2218538"/>
          </a:xfrm>
          <a:prstGeom prst="rect">
            <a:avLst/>
          </a:prstGeom>
        </p:spPr>
      </p:pic>
      <p:sp>
        <p:nvSpPr>
          <p:cNvPr id="65" name="Rectangle 64">
            <a:extLst>
              <a:ext uri="{FF2B5EF4-FFF2-40B4-BE49-F238E27FC236}">
                <a16:creationId xmlns:a16="http://schemas.microsoft.com/office/drawing/2014/main" xmlns="" id="{C1D3A5E4-8220-4B11-A494-1586E727B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86014" y="3659276"/>
            <a:ext cx="2814048" cy="253201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screenshot of a social media post&#10;&#10;Description generated with very high confidence">
            <a:hlinkClick r:id="rId7"/>
            <a:extLst>
              <a:ext uri="{FF2B5EF4-FFF2-40B4-BE49-F238E27FC236}">
                <a16:creationId xmlns:a16="http://schemas.microsoft.com/office/drawing/2014/main" xmlns="" id="{59D8C665-7F67-4EC7-AC85-DC998460DF32}"/>
              </a:ext>
            </a:extLst>
          </p:cNvPr>
          <p:cNvPicPr>
            <a:picLocks noChangeAspect="1"/>
          </p:cNvPicPr>
          <p:nvPr/>
        </p:nvPicPr>
        <p:blipFill rotWithShape="1">
          <a:blip r:embed="rId8"/>
          <a:srcRect l="14252" r="15909" b="-2"/>
          <a:stretch/>
        </p:blipFill>
        <p:spPr>
          <a:xfrm>
            <a:off x="8753537" y="3816014"/>
            <a:ext cx="2479002" cy="2218538"/>
          </a:xfrm>
          <a:prstGeom prst="rect">
            <a:avLst/>
          </a:prstGeom>
        </p:spPr>
      </p:pic>
      <p:sp>
        <p:nvSpPr>
          <p:cNvPr id="17" name="TextBox 16">
            <a:extLst>
              <a:ext uri="{FF2B5EF4-FFF2-40B4-BE49-F238E27FC236}">
                <a16:creationId xmlns:a16="http://schemas.microsoft.com/office/drawing/2014/main" xmlns="" id="{F52AC5C7-9CFE-4FCA-A137-FB07FBBC8412}"/>
              </a:ext>
            </a:extLst>
          </p:cNvPr>
          <p:cNvSpPr txBox="1"/>
          <p:nvPr/>
        </p:nvSpPr>
        <p:spPr>
          <a:xfrm>
            <a:off x="350403" y="5166006"/>
            <a:ext cx="3800723" cy="523220"/>
          </a:xfrm>
          <a:prstGeom prst="rect">
            <a:avLst/>
          </a:prstGeom>
          <a:noFill/>
        </p:spPr>
        <p:txBody>
          <a:bodyPr wrap="square" rtlCol="0">
            <a:spAutoFit/>
          </a:bodyPr>
          <a:lstStyle/>
          <a:p>
            <a:r>
              <a:rPr lang="en-US" sz="2800" dirty="0">
                <a:solidFill>
                  <a:schemeClr val="bg1"/>
                </a:solidFill>
              </a:rPr>
              <a:t>Japanese Interment</a:t>
            </a:r>
          </a:p>
        </p:txBody>
      </p:sp>
    </p:spTree>
    <p:extLst>
      <p:ext uri="{BB962C8B-B14F-4D97-AF65-F5344CB8AC3E}">
        <p14:creationId xmlns:p14="http://schemas.microsoft.com/office/powerpoint/2010/main" val="707707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B086B83-1697-4577-9A0B-E9DEB3BCFBA1}"/>
              </a:ext>
            </a:extLst>
          </p:cNvPr>
          <p:cNvSpPr/>
          <p:nvPr/>
        </p:nvSpPr>
        <p:spPr>
          <a:xfrm>
            <a:off x="779929" y="909369"/>
            <a:ext cx="6096000" cy="5632311"/>
          </a:xfrm>
          <a:prstGeom prst="rect">
            <a:avLst/>
          </a:prstGeom>
        </p:spPr>
        <p:txBody>
          <a:bodyPr>
            <a:spAutoFit/>
          </a:bodyPr>
          <a:lstStyle/>
          <a:p>
            <a:r>
              <a:rPr lang="en-US" sz="3600" b="1" i="1" dirty="0"/>
              <a:t>Students need to understand that civic participation is a necessity of our American democracy, men and women from the past and today have been and are continuing to encourage the legacy of civic participation.</a:t>
            </a:r>
          </a:p>
        </p:txBody>
      </p:sp>
      <p:sp>
        <p:nvSpPr>
          <p:cNvPr id="10" name="Rectangle 9">
            <a:extLst>
              <a:ext uri="{FF2B5EF4-FFF2-40B4-BE49-F238E27FC236}">
                <a16:creationId xmlns:a16="http://schemas.microsoft.com/office/drawing/2014/main" xmlns="" id="{52BD0F0A-6087-490F-9981-822A40F970DE}"/>
              </a:ext>
            </a:extLst>
          </p:cNvPr>
          <p:cNvSpPr/>
          <p:nvPr/>
        </p:nvSpPr>
        <p:spPr>
          <a:xfrm>
            <a:off x="5871883" y="4972019"/>
            <a:ext cx="6096000" cy="923330"/>
          </a:xfrm>
          <a:prstGeom prst="rect">
            <a:avLst/>
          </a:prstGeom>
        </p:spPr>
        <p:txBody>
          <a:bodyPr>
            <a:spAutoFit/>
          </a:bodyPr>
          <a:lstStyle/>
          <a:p>
            <a:pPr algn="ctr"/>
            <a:r>
              <a:rPr lang="en-US" b="1" dirty="0">
                <a:solidFill>
                  <a:srgbClr val="0070C0"/>
                </a:solidFill>
                <a:latin typeface="Roboto Slab"/>
                <a:hlinkClick r:id="rId2"/>
              </a:rPr>
              <a:t>Library of Congress Exhibitions</a:t>
            </a:r>
            <a:r>
              <a:rPr lang="en-US" b="1" dirty="0">
                <a:solidFill>
                  <a:srgbClr val="333333"/>
                </a:solidFill>
                <a:latin typeface="Roboto Slab"/>
              </a:rPr>
              <a:t> </a:t>
            </a:r>
            <a:endParaRPr lang="en-US" b="1" dirty="0">
              <a:solidFill>
                <a:srgbClr val="333333"/>
              </a:solidFill>
              <a:latin typeface="Open Sans"/>
            </a:endParaRPr>
          </a:p>
          <a:p>
            <a:pPr algn="ctr"/>
            <a:r>
              <a:rPr lang="en-US" b="1" dirty="0">
                <a:solidFill>
                  <a:srgbClr val="333333"/>
                </a:solidFill>
                <a:latin typeface="Open Sans"/>
              </a:rPr>
              <a:t>Shall Not Be Denied: Women Fight for the Vote</a:t>
            </a:r>
            <a:br>
              <a:rPr lang="en-US" b="1" dirty="0">
                <a:solidFill>
                  <a:srgbClr val="333333"/>
                </a:solidFill>
                <a:latin typeface="Open Sans"/>
              </a:rPr>
            </a:br>
            <a:r>
              <a:rPr lang="en-US" dirty="0">
                <a:solidFill>
                  <a:srgbClr val="333333"/>
                </a:solidFill>
                <a:latin typeface="Open Sans"/>
              </a:rPr>
              <a:t>June 4, 2019 – September 2020</a:t>
            </a:r>
            <a:endParaRPr lang="en-US" dirty="0"/>
          </a:p>
        </p:txBody>
      </p:sp>
      <p:pic>
        <p:nvPicPr>
          <p:cNvPr id="13" name="Picture 12">
            <a:extLst>
              <a:ext uri="{FF2B5EF4-FFF2-40B4-BE49-F238E27FC236}">
                <a16:creationId xmlns:a16="http://schemas.microsoft.com/office/drawing/2014/main" xmlns="" id="{FF0D8E05-B364-4BD1-9892-04F9562B50CB}"/>
              </a:ext>
            </a:extLst>
          </p:cNvPr>
          <p:cNvPicPr>
            <a:picLocks noChangeAspect="1"/>
          </p:cNvPicPr>
          <p:nvPr/>
        </p:nvPicPr>
        <p:blipFill>
          <a:blip r:embed="rId3"/>
          <a:stretch>
            <a:fillRect/>
          </a:stretch>
        </p:blipFill>
        <p:spPr>
          <a:xfrm>
            <a:off x="7207624" y="962651"/>
            <a:ext cx="3604193" cy="3695567"/>
          </a:xfrm>
          <a:prstGeom prst="rect">
            <a:avLst/>
          </a:prstGeom>
        </p:spPr>
      </p:pic>
    </p:spTree>
    <p:extLst>
      <p:ext uri="{BB962C8B-B14F-4D97-AF65-F5344CB8AC3E}">
        <p14:creationId xmlns:p14="http://schemas.microsoft.com/office/powerpoint/2010/main" val="61728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6074940-23E7-4CB6-90E3-369248BCDA0B}"/>
              </a:ext>
            </a:extLst>
          </p:cNvPr>
          <p:cNvPicPr>
            <a:picLocks noChangeAspect="1"/>
          </p:cNvPicPr>
          <p:nvPr/>
        </p:nvPicPr>
        <p:blipFill>
          <a:blip r:embed="rId2"/>
          <a:stretch>
            <a:fillRect/>
          </a:stretch>
        </p:blipFill>
        <p:spPr>
          <a:xfrm>
            <a:off x="8332380" y="361092"/>
            <a:ext cx="2839696" cy="3652344"/>
          </a:xfrm>
          <a:prstGeom prst="rect">
            <a:avLst/>
          </a:prstGeom>
        </p:spPr>
      </p:pic>
      <p:sp>
        <p:nvSpPr>
          <p:cNvPr id="10" name="Rectangle 9">
            <a:extLst>
              <a:ext uri="{FF2B5EF4-FFF2-40B4-BE49-F238E27FC236}">
                <a16:creationId xmlns:a16="http://schemas.microsoft.com/office/drawing/2014/main" xmlns="" id="{84495244-B9B7-4D1F-8DFE-EEEF849ECF8E}"/>
              </a:ext>
            </a:extLst>
          </p:cNvPr>
          <p:cNvSpPr/>
          <p:nvPr/>
        </p:nvSpPr>
        <p:spPr>
          <a:xfrm>
            <a:off x="7129578" y="4013436"/>
            <a:ext cx="4879542" cy="2554545"/>
          </a:xfrm>
          <a:prstGeom prst="rect">
            <a:avLst/>
          </a:prstGeom>
        </p:spPr>
        <p:txBody>
          <a:bodyPr wrap="square">
            <a:spAutoFit/>
          </a:bodyPr>
          <a:lstStyle/>
          <a:p>
            <a:pPr algn="ctr"/>
            <a:r>
              <a:rPr lang="en-US" sz="4000" b="1" dirty="0">
                <a:latin typeface="Bradley Hand ITC" panose="03070402050302030203" pitchFamily="66" charset="0"/>
                <a:cs typeface="Times New Roman" pitchFamily="18" charset="0"/>
              </a:rPr>
              <a:t>SAVE THE DATE!</a:t>
            </a:r>
          </a:p>
          <a:p>
            <a:pPr algn="ctr"/>
            <a:r>
              <a:rPr lang="en-US" sz="4000" b="1" dirty="0">
                <a:latin typeface="Bradley Hand ITC" panose="03070402050302030203" pitchFamily="66" charset="0"/>
                <a:cs typeface="Times New Roman" pitchFamily="18" charset="0"/>
              </a:rPr>
              <a:t>Engaging Congress</a:t>
            </a:r>
          </a:p>
          <a:p>
            <a:pPr algn="ctr"/>
            <a:r>
              <a:rPr lang="en-US" sz="4000" b="1" dirty="0">
                <a:latin typeface="Bradley Hand ITC" panose="03070402050302030203" pitchFamily="66" charset="0"/>
                <a:cs typeface="Times New Roman" pitchFamily="18" charset="0"/>
              </a:rPr>
              <a:t>Feb. 8</a:t>
            </a:r>
            <a:r>
              <a:rPr lang="en-US" sz="4000" b="1" baseline="30000" dirty="0">
                <a:latin typeface="Bradley Hand ITC" panose="03070402050302030203" pitchFamily="66" charset="0"/>
                <a:cs typeface="Times New Roman" pitchFamily="18" charset="0"/>
              </a:rPr>
              <a:t>th</a:t>
            </a:r>
            <a:endParaRPr lang="en-US" sz="4000" b="1" dirty="0">
              <a:latin typeface="Bradley Hand ITC" panose="03070402050302030203" pitchFamily="66" charset="0"/>
              <a:cs typeface="Times New Roman" pitchFamily="18" charset="0"/>
            </a:endParaRPr>
          </a:p>
          <a:p>
            <a:pPr algn="ctr"/>
            <a:r>
              <a:rPr lang="en-US" sz="4000" b="1" dirty="0">
                <a:latin typeface="Bradley Hand ITC" panose="03070402050302030203" pitchFamily="66" charset="0"/>
                <a:cs typeface="Times New Roman" pitchFamily="18" charset="0"/>
              </a:rPr>
              <a:t>UCF</a:t>
            </a:r>
          </a:p>
        </p:txBody>
      </p:sp>
      <p:sp>
        <p:nvSpPr>
          <p:cNvPr id="12" name="Rectangle 11">
            <a:extLst>
              <a:ext uri="{FF2B5EF4-FFF2-40B4-BE49-F238E27FC236}">
                <a16:creationId xmlns:a16="http://schemas.microsoft.com/office/drawing/2014/main" xmlns="" id="{36C6FEEA-C645-4D15-9111-1F6DB614A4D4}"/>
              </a:ext>
            </a:extLst>
          </p:cNvPr>
          <p:cNvSpPr/>
          <p:nvPr/>
        </p:nvSpPr>
        <p:spPr>
          <a:xfrm>
            <a:off x="182880" y="361092"/>
            <a:ext cx="6260166" cy="1569660"/>
          </a:xfrm>
          <a:prstGeom prst="rect">
            <a:avLst/>
          </a:prstGeom>
        </p:spPr>
        <p:txBody>
          <a:bodyPr wrap="square">
            <a:spAutoFit/>
          </a:bodyPr>
          <a:lstStyle/>
          <a:p>
            <a:pPr algn="ctr"/>
            <a:r>
              <a:rPr lang="en-US" sz="3600" b="1" i="1" dirty="0">
                <a:latin typeface="Batang" panose="02030600000101010101" pitchFamily="18" charset="-127"/>
                <a:ea typeface="Batang" panose="02030600000101010101" pitchFamily="18" charset="-127"/>
                <a:cs typeface="Times New Roman" pitchFamily="18" charset="0"/>
              </a:rPr>
              <a:t>SAVE THE DATE!</a:t>
            </a:r>
          </a:p>
          <a:p>
            <a:pPr algn="ctr"/>
            <a:r>
              <a:rPr lang="en-US" sz="2000" b="1" i="1" dirty="0">
                <a:latin typeface="Batang" panose="02030600000101010101" pitchFamily="18" charset="-127"/>
                <a:ea typeface="Batang" panose="02030600000101010101" pitchFamily="18" charset="-127"/>
                <a:cs typeface="Times New Roman" pitchFamily="18" charset="0"/>
              </a:rPr>
              <a:t>Ashbrook</a:t>
            </a:r>
          </a:p>
          <a:p>
            <a:pPr algn="ctr"/>
            <a:r>
              <a:rPr lang="en-US" sz="2000" b="1" i="1" dirty="0">
                <a:latin typeface="Batang" panose="02030600000101010101" pitchFamily="18" charset="-127"/>
                <a:ea typeface="Batang" panose="02030600000101010101" pitchFamily="18" charset="-127"/>
                <a:cs typeface="Times New Roman" pitchFamily="18" charset="0"/>
              </a:rPr>
              <a:t>March 2</a:t>
            </a:r>
            <a:r>
              <a:rPr lang="en-US" sz="2000" b="1" i="1" baseline="30000" dirty="0">
                <a:latin typeface="Batang" panose="02030600000101010101" pitchFamily="18" charset="-127"/>
                <a:ea typeface="Batang" panose="02030600000101010101" pitchFamily="18" charset="-127"/>
                <a:cs typeface="Times New Roman" pitchFamily="18" charset="0"/>
              </a:rPr>
              <a:t>nd</a:t>
            </a:r>
            <a:endParaRPr lang="en-US" sz="2000" b="1" i="1" dirty="0">
              <a:latin typeface="Batang" panose="02030600000101010101" pitchFamily="18" charset="-127"/>
              <a:ea typeface="Batang" panose="02030600000101010101" pitchFamily="18" charset="-127"/>
              <a:cs typeface="Times New Roman" pitchFamily="18" charset="0"/>
            </a:endParaRPr>
          </a:p>
          <a:p>
            <a:pPr algn="ctr"/>
            <a:r>
              <a:rPr lang="en-US" sz="2000" b="1" i="1" dirty="0">
                <a:latin typeface="Batang" panose="02030600000101010101" pitchFamily="18" charset="-127"/>
                <a:ea typeface="Batang" panose="02030600000101010101" pitchFamily="18" charset="-127"/>
                <a:cs typeface="Times New Roman" pitchFamily="18" charset="0"/>
              </a:rPr>
              <a:t>Osprey</a:t>
            </a:r>
          </a:p>
        </p:txBody>
      </p:sp>
      <p:pic>
        <p:nvPicPr>
          <p:cNvPr id="3" name="Picture 2">
            <a:extLst>
              <a:ext uri="{FF2B5EF4-FFF2-40B4-BE49-F238E27FC236}">
                <a16:creationId xmlns:a16="http://schemas.microsoft.com/office/drawing/2014/main" xmlns="" id="{B16477B8-4A35-4E29-8E5B-DE389375CB16}"/>
              </a:ext>
            </a:extLst>
          </p:cNvPr>
          <p:cNvPicPr>
            <a:picLocks noChangeAspect="1"/>
          </p:cNvPicPr>
          <p:nvPr/>
        </p:nvPicPr>
        <p:blipFill>
          <a:blip r:embed="rId3"/>
          <a:stretch>
            <a:fillRect/>
          </a:stretch>
        </p:blipFill>
        <p:spPr>
          <a:xfrm>
            <a:off x="709929" y="2042160"/>
            <a:ext cx="5474982" cy="4124548"/>
          </a:xfrm>
          <a:prstGeom prst="rect">
            <a:avLst/>
          </a:prstGeom>
        </p:spPr>
      </p:pic>
    </p:spTree>
    <p:extLst>
      <p:ext uri="{BB962C8B-B14F-4D97-AF65-F5344CB8AC3E}">
        <p14:creationId xmlns:p14="http://schemas.microsoft.com/office/powerpoint/2010/main" val="4242634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22CE3-A2A7-4BBD-A69C-8FB9DD48F9D2}"/>
              </a:ext>
            </a:extLst>
          </p:cNvPr>
          <p:cNvSpPr>
            <a:spLocks noGrp="1"/>
          </p:cNvSpPr>
          <p:nvPr>
            <p:ph type="title"/>
          </p:nvPr>
        </p:nvSpPr>
        <p:spPr>
          <a:xfrm>
            <a:off x="452120" y="1484617"/>
            <a:ext cx="11287760" cy="3888766"/>
          </a:xfrm>
        </p:spPr>
        <p:txBody>
          <a:bodyPr>
            <a:normAutofit/>
          </a:bodyPr>
          <a:lstStyle/>
          <a:p>
            <a:pPr algn="ctr"/>
            <a:r>
              <a:rPr lang="en-US" b="1" i="1" dirty="0"/>
              <a:t>Florida Council for History Education’s</a:t>
            </a:r>
            <a:br>
              <a:rPr lang="en-US" b="1" i="1" dirty="0"/>
            </a:br>
            <a:r>
              <a:rPr lang="en-US" b="1" i="1" dirty="0"/>
              <a:t>3</a:t>
            </a:r>
            <a:r>
              <a:rPr lang="en-US" b="1" i="1" baseline="30000" dirty="0"/>
              <a:t>rd</a:t>
            </a:r>
            <a:r>
              <a:rPr lang="en-US" b="1" i="1" dirty="0"/>
              <a:t> Annual Conference</a:t>
            </a:r>
            <a:r>
              <a:rPr lang="en-US" dirty="0"/>
              <a:t/>
            </a:r>
            <a:br>
              <a:rPr lang="en-US" dirty="0"/>
            </a:br>
            <a:r>
              <a:rPr lang="en-US" dirty="0"/>
              <a:t>St. Augustine, FL</a:t>
            </a:r>
            <a:br>
              <a:rPr lang="en-US" dirty="0"/>
            </a:br>
            <a:r>
              <a:rPr lang="en-US" dirty="0"/>
              <a:t>August 2-3, 2019</a:t>
            </a:r>
            <a:br>
              <a:rPr lang="en-US" dirty="0"/>
            </a:br>
            <a:r>
              <a:rPr lang="en-US" dirty="0"/>
              <a:t>Lincolnville Museum Cultural Center</a:t>
            </a:r>
          </a:p>
        </p:txBody>
      </p:sp>
    </p:spTree>
    <p:extLst>
      <p:ext uri="{BB962C8B-B14F-4D97-AF65-F5344CB8AC3E}">
        <p14:creationId xmlns:p14="http://schemas.microsoft.com/office/powerpoint/2010/main" val="276650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225" y="1576273"/>
            <a:ext cx="10058400" cy="1371600"/>
          </a:xfrm>
        </p:spPr>
        <p:txBody>
          <a:bodyPr>
            <a:noAutofit/>
          </a:bodyPr>
          <a:lstStyle/>
          <a:p>
            <a:pPr algn="ctr"/>
            <a:r>
              <a:rPr lang="en-US" sz="9600" dirty="0"/>
              <a:t>THANK YOU!</a:t>
            </a:r>
          </a:p>
        </p:txBody>
      </p:sp>
      <p:sp>
        <p:nvSpPr>
          <p:cNvPr id="5" name="Rectangle 4"/>
          <p:cNvSpPr/>
          <p:nvPr/>
        </p:nvSpPr>
        <p:spPr>
          <a:xfrm>
            <a:off x="3702845" y="3183855"/>
            <a:ext cx="4786310" cy="1077218"/>
          </a:xfrm>
          <a:prstGeom prst="rect">
            <a:avLst/>
          </a:prstGeom>
        </p:spPr>
        <p:txBody>
          <a:bodyPr wrap="none">
            <a:spAutoFit/>
          </a:bodyPr>
          <a:lstStyle/>
          <a:p>
            <a:pPr algn="ctr"/>
            <a:r>
              <a:rPr lang="en-US" sz="3200" dirty="0">
                <a:hlinkClick r:id="rId2"/>
              </a:rPr>
              <a:t>carollavallee@flche.net</a:t>
            </a:r>
            <a:endParaRPr lang="en-US" sz="3200" dirty="0"/>
          </a:p>
          <a:p>
            <a:pPr algn="ctr"/>
            <a:r>
              <a:rPr lang="en-US" sz="3200" dirty="0">
                <a:hlinkClick r:id="rId3"/>
              </a:rPr>
              <a:t>tammarapurdin@flche.net</a:t>
            </a:r>
            <a:r>
              <a:rPr lang="en-US" sz="3200" dirty="0"/>
              <a:t> </a:t>
            </a:r>
          </a:p>
        </p:txBody>
      </p:sp>
      <p:pic>
        <p:nvPicPr>
          <p:cNvPr id="10" name="Picture 9"/>
          <p:cNvPicPr>
            <a:picLocks noChangeAspect="1"/>
          </p:cNvPicPr>
          <p:nvPr/>
        </p:nvPicPr>
        <p:blipFill>
          <a:blip r:embed="rId4"/>
          <a:stretch>
            <a:fillRect/>
          </a:stretch>
        </p:blipFill>
        <p:spPr>
          <a:xfrm>
            <a:off x="1004225" y="4936087"/>
            <a:ext cx="3378220" cy="1261048"/>
          </a:xfrm>
          <a:prstGeom prst="rect">
            <a:avLst/>
          </a:prstGeom>
        </p:spPr>
      </p:pic>
      <p:pic>
        <p:nvPicPr>
          <p:cNvPr id="1026" name="Picture 2" descr="Picture">
            <a:extLst>
              <a:ext uri="{FF2B5EF4-FFF2-40B4-BE49-F238E27FC236}">
                <a16:creationId xmlns:a16="http://schemas.microsoft.com/office/drawing/2014/main" xmlns="" id="{5DE9D7B7-1106-4E2F-A5C7-06359A83B8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178" y="4497055"/>
            <a:ext cx="2535221" cy="17560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cf">
            <a:extLst>
              <a:ext uri="{FF2B5EF4-FFF2-40B4-BE49-F238E27FC236}">
                <a16:creationId xmlns:a16="http://schemas.microsoft.com/office/drawing/2014/main" xmlns="" id="{760B9678-82EC-4756-9F7B-0CA1ECE482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7132" y="5090719"/>
            <a:ext cx="2999491" cy="1106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42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675465"/>
            <a:ext cx="9601200" cy="1880116"/>
          </a:xfrm>
        </p:spPr>
        <p:txBody>
          <a:bodyPr>
            <a:normAutofit/>
          </a:bodyPr>
          <a:lstStyle/>
          <a:p>
            <a:pPr algn="ctr"/>
            <a:r>
              <a:rPr lang="en-US" dirty="0"/>
              <a:t>Library of Congress</a:t>
            </a:r>
            <a:br>
              <a:rPr lang="en-US" dirty="0"/>
            </a:br>
            <a:r>
              <a:rPr lang="en-US" dirty="0"/>
              <a:t>Primary Sources</a:t>
            </a:r>
          </a:p>
        </p:txBody>
      </p:sp>
      <p:sp>
        <p:nvSpPr>
          <p:cNvPr id="5" name="Rectangle 4"/>
          <p:cNvSpPr/>
          <p:nvPr/>
        </p:nvSpPr>
        <p:spPr>
          <a:xfrm>
            <a:off x="2939591" y="5224094"/>
            <a:ext cx="6312818" cy="1015663"/>
          </a:xfrm>
          <a:prstGeom prst="rect">
            <a:avLst/>
          </a:prstGeom>
        </p:spPr>
        <p:txBody>
          <a:bodyPr wrap="none">
            <a:spAutoFit/>
          </a:bodyPr>
          <a:lstStyle/>
          <a:p>
            <a:r>
              <a:rPr lang="en-US" sz="6000" dirty="0">
                <a:hlinkClick r:id="rId2"/>
              </a:rPr>
              <a:t>http://www.loc.gov</a:t>
            </a:r>
            <a:endParaRPr lang="en-US" sz="6000" dirty="0"/>
          </a:p>
        </p:txBody>
      </p:sp>
      <p:sp>
        <p:nvSpPr>
          <p:cNvPr id="7" name="Rectangle 6">
            <a:extLst>
              <a:ext uri="{FF2B5EF4-FFF2-40B4-BE49-F238E27FC236}">
                <a16:creationId xmlns:a16="http://schemas.microsoft.com/office/drawing/2014/main" xmlns="" id="{EAE44931-0F71-49C1-9721-83B7CF5A24A6}"/>
              </a:ext>
            </a:extLst>
          </p:cNvPr>
          <p:cNvSpPr/>
          <p:nvPr/>
        </p:nvSpPr>
        <p:spPr>
          <a:xfrm>
            <a:off x="998684" y="1052297"/>
            <a:ext cx="11024616" cy="1938992"/>
          </a:xfrm>
          <a:prstGeom prst="rect">
            <a:avLst/>
          </a:prstGeom>
        </p:spPr>
        <p:txBody>
          <a:bodyPr wrap="square">
            <a:spAutoFit/>
          </a:bodyPr>
          <a:lstStyle/>
          <a:p>
            <a:pPr marL="571500" indent="-571500">
              <a:buFont typeface="Arial" panose="020B0604020202020204" pitchFamily="34" charset="0"/>
              <a:buChar char="•"/>
            </a:pPr>
            <a:r>
              <a:rPr lang="en-US" sz="4000" dirty="0">
                <a:latin typeface="AdvOT8cb2ddbd"/>
              </a:rPr>
              <a:t>Teachers have a duty to ensure their students understand how important civil liberties are to help our democratic republic stay in tack.</a:t>
            </a:r>
          </a:p>
        </p:txBody>
      </p:sp>
    </p:spTree>
    <p:extLst>
      <p:ext uri="{BB962C8B-B14F-4D97-AF65-F5344CB8AC3E}">
        <p14:creationId xmlns:p14="http://schemas.microsoft.com/office/powerpoint/2010/main" val="328246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6468140C-1663-4BC6-9984-3DDF2BAAE01E}"/>
              </a:ext>
            </a:extLst>
          </p:cNvPr>
          <p:cNvGraphicFramePr>
            <a:graphicFrameLocks noGrp="1"/>
          </p:cNvGraphicFramePr>
          <p:nvPr>
            <p:extLst/>
          </p:nvPr>
        </p:nvGraphicFramePr>
        <p:xfrm>
          <a:off x="914400" y="846811"/>
          <a:ext cx="10239375" cy="6114405"/>
        </p:xfrm>
        <a:graphic>
          <a:graphicData uri="http://schemas.openxmlformats.org/drawingml/2006/table">
            <a:tbl>
              <a:tblPr firstRow="1" firstCol="1" bandRow="1">
                <a:tableStyleId>{5C22544A-7EE6-4342-B048-85BDC9FD1C3A}</a:tableStyleId>
              </a:tblPr>
              <a:tblGrid>
                <a:gridCol w="1314695">
                  <a:extLst>
                    <a:ext uri="{9D8B030D-6E8A-4147-A177-3AD203B41FA5}">
                      <a16:colId xmlns:a16="http://schemas.microsoft.com/office/drawing/2014/main" xmlns="" val="1801254502"/>
                    </a:ext>
                  </a:extLst>
                </a:gridCol>
                <a:gridCol w="8924680">
                  <a:extLst>
                    <a:ext uri="{9D8B030D-6E8A-4147-A177-3AD203B41FA5}">
                      <a16:colId xmlns:a16="http://schemas.microsoft.com/office/drawing/2014/main" xmlns="" val="525549948"/>
                    </a:ext>
                  </a:extLst>
                </a:gridCol>
              </a:tblGrid>
              <a:tr h="209635">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Benchmark#</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nchor="ctr"/>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Description</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nchor="ctr"/>
                </a:tc>
                <a:extLst>
                  <a:ext uri="{0D108BD9-81ED-4DB2-BD59-A6C34878D82A}">
                    <a16:rowId xmlns:a16="http://schemas.microsoft.com/office/drawing/2014/main" xmlns="" val="1364920331"/>
                  </a:ext>
                </a:extLst>
              </a:tr>
              <a:tr h="753942">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LAFS.1112.RI.3.8</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Delineate and evaluate the reasoning in seminal U.S. texts, including the application of constitutional principles and use of legal reasoning (e.g., in U.S. Supreme Court majority opinions and dissents) and the premises, purposes, and arguments in works of public advocacy (e.g., The Federalist, presidential addresses).</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xmlns="" val="166988606"/>
                  </a:ext>
                </a:extLst>
              </a:tr>
              <a:tr h="676428">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LAFS.1112.RI.3.9</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Analyze seventeenth-, eighteenth-, and nineteenth-century foundational U.S. documents of historical and literary significance (including The Declaration of Independence, the Preamble to the Constitution, the Bill of Rights, and Lincoln’s Second Inaugural Address) for their themes, purposes, and rhetorical features.</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xmlns="" val="1401838148"/>
                  </a:ext>
                </a:extLst>
              </a:tr>
              <a:tr h="383283">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LAFS.1112.W.3.9</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Draw evidence from literary or informational texts to support analysis, reflection, and research. </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xmlns="" val="166147478"/>
                  </a:ext>
                </a:extLst>
              </a:tr>
              <a:tr h="383283">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SS.2.C.3.1</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Identify the Constitution as the document which establishes the structure, function, powers, and limits of American government. </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xmlns="" val="2092649408"/>
                  </a:ext>
                </a:extLst>
              </a:tr>
              <a:tr h="209635">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SS.3.C.1.3</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Explain how government was established through a written Constitution. </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xmlns="" val="4144519494"/>
                  </a:ext>
                </a:extLst>
              </a:tr>
              <a:tr h="405901">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SS.5.A.5.10</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Examine the significance of the Constitution including its key political concepts, origins of those concepts, and their role in American democracy.</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xmlns="" val="2904786223"/>
                  </a:ext>
                </a:extLst>
              </a:tr>
              <a:tr h="209635">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SS.5.C.1.2</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Define a constitution, and discuss its purposes. </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xmlns="" val="1070052118"/>
                  </a:ext>
                </a:extLst>
              </a:tr>
              <a:tr h="209635">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SS.7.C.1.5</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Identify how the weaknesses of the Articles of Confederation led to the writing of the Constitution.</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xmlns="" val="3429058920"/>
                  </a:ext>
                </a:extLst>
              </a:tr>
              <a:tr h="209635">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SS.7.C.2.5</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Distinguish how the Constitution safeguards and limits individual rights.</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xmlns="" val="2541179625"/>
                  </a:ext>
                </a:extLst>
              </a:tr>
              <a:tr h="383283">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SS.8.A.3.11</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Analyze support and opposition (Federalists, Federalist Papers, AntiFederalists, Bill of Rights) to ratification of the U.S. Constitution. </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xmlns="" val="3139997137"/>
                  </a:ext>
                </a:extLst>
              </a:tr>
              <a:tr h="383283">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SS.912.C.1.1</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Evaluate, take, and defend positions on the founding ideals and principles in American Constitutional government.</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xmlns="" val="2616979200"/>
                  </a:ext>
                </a:extLst>
              </a:tr>
              <a:tr h="405901">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SS.912.C.3.1</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Examine the constitutional principles of representative government, limited government, consent of the governed, rule of law, and individual rights.</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xmlns="" val="2133022281"/>
                  </a:ext>
                </a:extLst>
              </a:tr>
              <a:tr h="209635">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SS.912.C.3.11</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Contrast how the Constitution safeguards and limits individual rights.</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xmlns="" val="1791752130"/>
                  </a:ext>
                </a:extLst>
              </a:tr>
              <a:tr h="209635">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SS.912.C.3.7</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Describe the role of judicial review in American constitutional government.</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xmlns="" val="4230393082"/>
                  </a:ext>
                </a:extLst>
              </a:tr>
              <a:tr h="405901">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SS.912.W.2.18</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Describe developments in medieval English legal and constitutional history and their importance to the rise of modern democratic institutions and procedures.</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xmlns="" val="214461872"/>
                  </a:ext>
                </a:extLst>
              </a:tr>
            </a:tbl>
          </a:graphicData>
        </a:graphic>
      </p:graphicFrame>
      <p:sp>
        <p:nvSpPr>
          <p:cNvPr id="5" name="Title 1">
            <a:extLst>
              <a:ext uri="{FF2B5EF4-FFF2-40B4-BE49-F238E27FC236}">
                <a16:creationId xmlns:a16="http://schemas.microsoft.com/office/drawing/2014/main" xmlns="" id="{5687E128-26B5-47FD-9015-441F1417E8EB}"/>
              </a:ext>
            </a:extLst>
          </p:cNvPr>
          <p:cNvSpPr>
            <a:spLocks noGrp="1"/>
          </p:cNvSpPr>
          <p:nvPr>
            <p:ph type="title"/>
          </p:nvPr>
        </p:nvSpPr>
        <p:spPr>
          <a:xfrm>
            <a:off x="821776" y="135088"/>
            <a:ext cx="4382815" cy="711724"/>
          </a:xfrm>
        </p:spPr>
        <p:txBody>
          <a:bodyPr>
            <a:normAutofit/>
          </a:bodyPr>
          <a:lstStyle/>
          <a:p>
            <a:r>
              <a:rPr lang="en-US" dirty="0"/>
              <a:t>Florida Standards</a:t>
            </a:r>
          </a:p>
        </p:txBody>
      </p:sp>
    </p:spTree>
    <p:extLst>
      <p:ext uri="{BB962C8B-B14F-4D97-AF65-F5344CB8AC3E}">
        <p14:creationId xmlns:p14="http://schemas.microsoft.com/office/powerpoint/2010/main" val="199529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16F894F-5682-4035-B52D-DF692F6F807F}"/>
              </a:ext>
            </a:extLst>
          </p:cNvPr>
          <p:cNvPicPr>
            <a:picLocks noChangeAspect="1"/>
          </p:cNvPicPr>
          <p:nvPr/>
        </p:nvPicPr>
        <p:blipFill>
          <a:blip r:embed="rId2"/>
          <a:stretch>
            <a:fillRect/>
          </a:stretch>
        </p:blipFill>
        <p:spPr>
          <a:xfrm>
            <a:off x="2350239" y="479213"/>
            <a:ext cx="7491522" cy="5899573"/>
          </a:xfrm>
          <a:prstGeom prst="rect">
            <a:avLst/>
          </a:prstGeom>
        </p:spPr>
      </p:pic>
    </p:spTree>
    <p:extLst>
      <p:ext uri="{BB962C8B-B14F-4D97-AF65-F5344CB8AC3E}">
        <p14:creationId xmlns:p14="http://schemas.microsoft.com/office/powerpoint/2010/main" val="297479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D306B45-25EE-434D-ABA9-A27B79320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5051179-1AB8-4CB6-B8D3-E74A058C54A0}"/>
              </a:ext>
            </a:extLst>
          </p:cNvPr>
          <p:cNvSpPr>
            <a:spLocks noGrp="1"/>
          </p:cNvSpPr>
          <p:nvPr>
            <p:ph type="title"/>
          </p:nvPr>
        </p:nvSpPr>
        <p:spPr>
          <a:xfrm>
            <a:off x="1046019" y="942108"/>
            <a:ext cx="3256550" cy="4969113"/>
          </a:xfrm>
        </p:spPr>
        <p:txBody>
          <a:bodyPr anchor="ctr">
            <a:normAutofit/>
          </a:bodyPr>
          <a:lstStyle/>
          <a:p>
            <a:pPr algn="ctr"/>
            <a:r>
              <a:rPr lang="en-US" b="1" dirty="0">
                <a:solidFill>
                  <a:schemeClr val="tx2">
                    <a:lumMod val="75000"/>
                  </a:schemeClr>
                </a:solidFill>
              </a:rPr>
              <a:t>Civil Liberties vs </a:t>
            </a:r>
            <a:br>
              <a:rPr lang="en-US" b="1" dirty="0">
                <a:solidFill>
                  <a:schemeClr val="tx2">
                    <a:lumMod val="75000"/>
                  </a:schemeClr>
                </a:solidFill>
              </a:rPr>
            </a:br>
            <a:r>
              <a:rPr lang="en-US" b="1" dirty="0">
                <a:solidFill>
                  <a:schemeClr val="tx2">
                    <a:lumMod val="75000"/>
                  </a:schemeClr>
                </a:solidFill>
              </a:rPr>
              <a:t>Civil Rights</a:t>
            </a:r>
          </a:p>
        </p:txBody>
      </p:sp>
      <p:sp>
        <p:nvSpPr>
          <p:cNvPr id="10" name="Rectangle 9">
            <a:extLst>
              <a:ext uri="{FF2B5EF4-FFF2-40B4-BE49-F238E27FC236}">
                <a16:creationId xmlns:a16="http://schemas.microsoft.com/office/drawing/2014/main" xmlns="" id="{0A42F85E-4939-431E-8B4A-EC07C8E0A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xmlns="" id="{27EBB3F9-D6F7-4F6A-8843-9FEBA15E49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xmlns="" id="{5D2B17EF-74EB-4C33-B2E2-8E727B2E7D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xmlns="" id="{0A5F1F8A-3206-4B86-883F-65E98BB6E4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xmlns="" id="{6935F8C7-CC88-4243-9786-F3CDBF04A0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xmlns="" id="{9AF7BAD9-71B3-40D8-A089-EFF7FE67BD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xmlns="" id="{6467094F-AEF0-4D3B-BB76-8B3C1F08B9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xmlns="" id="{36F56AF9-DEF1-44E7-BF42-6AAC1AA9D1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xmlns="" id="{A43EBE71-20BA-4A40-A513-516678089D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xmlns="" id="{1DB39648-7B38-4D0B-93C5-048EC4A45C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xmlns="" id="{8DD2661F-DE5F-45EA-B30B-7C65896388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xmlns="" id="{ABF0A0E5-E68E-4183-A913-228692FD85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xmlns="" id="{615D8F55-8ACD-4EFE-A832-06E785479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xmlns="" id="{0FDF4201-8CEC-474B-A6B1-88039B704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xmlns="" id="{0F60AEA4-B25F-417E-93FC-59686DFBE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xmlns="" id="{98196DFD-994E-4EEA-A7AC-BEE82D6E7124}"/>
              </a:ext>
            </a:extLst>
          </p:cNvPr>
          <p:cNvSpPr>
            <a:spLocks noGrp="1"/>
          </p:cNvSpPr>
          <p:nvPr>
            <p:ph idx="1"/>
          </p:nvPr>
        </p:nvSpPr>
        <p:spPr>
          <a:xfrm>
            <a:off x="4752648" y="888521"/>
            <a:ext cx="6896315" cy="4969114"/>
          </a:xfrm>
        </p:spPr>
        <p:txBody>
          <a:bodyPr anchor="ctr">
            <a:normAutofit/>
          </a:bodyPr>
          <a:lstStyle/>
          <a:p>
            <a:r>
              <a:rPr lang="en-US" sz="3200" dirty="0">
                <a:solidFill>
                  <a:schemeClr val="tx2">
                    <a:lumMod val="75000"/>
                  </a:schemeClr>
                </a:solidFill>
              </a:rPr>
              <a:t>Civil Rights are government protection of equal treatment.</a:t>
            </a:r>
          </a:p>
          <a:p>
            <a:r>
              <a:rPr lang="en-US" sz="3200" dirty="0">
                <a:solidFill>
                  <a:schemeClr val="tx2">
                    <a:lumMod val="75000"/>
                  </a:schemeClr>
                </a:solidFill>
              </a:rPr>
              <a:t>Civil Liberties ensure personal freedoms by putting limits on the governmental power. </a:t>
            </a:r>
          </a:p>
        </p:txBody>
      </p:sp>
    </p:spTree>
    <p:extLst>
      <p:ext uri="{BB962C8B-B14F-4D97-AF65-F5344CB8AC3E}">
        <p14:creationId xmlns:p14="http://schemas.microsoft.com/office/powerpoint/2010/main" val="98278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F4C104D-5F30-4811-9376-566B26E47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6FF288A-EE39-43FB-A6A3-AF4254AC9D76}"/>
              </a:ext>
            </a:extLst>
          </p:cNvPr>
          <p:cNvSpPr>
            <a:spLocks noGrp="1"/>
          </p:cNvSpPr>
          <p:nvPr>
            <p:ph type="title"/>
          </p:nvPr>
        </p:nvSpPr>
        <p:spPr>
          <a:xfrm>
            <a:off x="649224" y="645106"/>
            <a:ext cx="4013923" cy="1259894"/>
          </a:xfrm>
        </p:spPr>
        <p:txBody>
          <a:bodyPr>
            <a:normAutofit fontScale="90000"/>
          </a:bodyPr>
          <a:lstStyle/>
          <a:p>
            <a:pPr>
              <a:lnSpc>
                <a:spcPct val="90000"/>
              </a:lnSpc>
            </a:pPr>
            <a:r>
              <a:rPr lang="en-US" sz="2800" b="1" dirty="0"/>
              <a:t>Why were civil liberties so important to the Founding Fathers?</a:t>
            </a:r>
          </a:p>
        </p:txBody>
      </p:sp>
      <p:sp>
        <p:nvSpPr>
          <p:cNvPr id="11" name="Rectangle 10">
            <a:extLst>
              <a:ext uri="{FF2B5EF4-FFF2-40B4-BE49-F238E27FC236}">
                <a16:creationId xmlns:a16="http://schemas.microsoft.com/office/drawing/2014/main" xmlns="" id="{0815E34B-5D02-4E01-A936-E8E1C0AB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6CA69EE4-29B1-4C14-9333-CED83B3B7545}"/>
              </a:ext>
            </a:extLst>
          </p:cNvPr>
          <p:cNvSpPr>
            <a:spLocks noGrp="1"/>
          </p:cNvSpPr>
          <p:nvPr>
            <p:ph idx="1"/>
          </p:nvPr>
        </p:nvSpPr>
        <p:spPr>
          <a:xfrm>
            <a:off x="649225" y="2133600"/>
            <a:ext cx="3650278" cy="3759253"/>
          </a:xfrm>
        </p:spPr>
        <p:txBody>
          <a:bodyPr>
            <a:normAutofit/>
          </a:bodyPr>
          <a:lstStyle/>
          <a:p>
            <a:r>
              <a:rPr lang="en-US" sz="2400" dirty="0"/>
              <a:t>Find evidence in Washington’s letter that demonstrates his beliefs on individual rights.  </a:t>
            </a:r>
          </a:p>
        </p:txBody>
      </p:sp>
      <p:pic>
        <p:nvPicPr>
          <p:cNvPr id="4" name="Picture 3">
            <a:hlinkClick r:id="rId2"/>
            <a:extLst>
              <a:ext uri="{FF2B5EF4-FFF2-40B4-BE49-F238E27FC236}">
                <a16:creationId xmlns:a16="http://schemas.microsoft.com/office/drawing/2014/main" xmlns="" id="{20484CD1-FBA2-4D83-BA29-0D318CFE811E}"/>
              </a:ext>
            </a:extLst>
          </p:cNvPr>
          <p:cNvPicPr>
            <a:picLocks noChangeAspect="1"/>
          </p:cNvPicPr>
          <p:nvPr/>
        </p:nvPicPr>
        <p:blipFill>
          <a:blip r:embed="rId3"/>
          <a:stretch>
            <a:fillRect/>
          </a:stretch>
        </p:blipFill>
        <p:spPr>
          <a:xfrm>
            <a:off x="4909000" y="715820"/>
            <a:ext cx="6866369" cy="5252773"/>
          </a:xfrm>
          <a:prstGeom prst="rect">
            <a:avLst/>
          </a:prstGeom>
        </p:spPr>
      </p:pic>
      <p:sp>
        <p:nvSpPr>
          <p:cNvPr id="13" name="Freeform 11">
            <a:extLst>
              <a:ext uri="{FF2B5EF4-FFF2-40B4-BE49-F238E27FC236}">
                <a16:creationId xmlns:a16="http://schemas.microsoft.com/office/drawing/2014/main" xmlns="" id="{7DE3414B-B032-4710-A468-D3285E38C5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E142B1F2-1DBA-4CD9-94A1-D5B95B3FB577}"/>
              </a:ext>
            </a:extLst>
          </p:cNvPr>
          <p:cNvSpPr/>
          <p:nvPr/>
        </p:nvSpPr>
        <p:spPr>
          <a:xfrm>
            <a:off x="5337975" y="6010499"/>
            <a:ext cx="6096000" cy="523220"/>
          </a:xfrm>
          <a:prstGeom prst="rect">
            <a:avLst/>
          </a:prstGeom>
        </p:spPr>
        <p:txBody>
          <a:bodyPr>
            <a:spAutoFit/>
          </a:bodyPr>
          <a:lstStyle/>
          <a:p>
            <a:r>
              <a:rPr lang="en-US" sz="1400" dirty="0">
                <a:hlinkClick r:id="rId4"/>
              </a:rPr>
              <a:t>http://www.loc.gov/teachers/classroommaterials/primarysourcesets/constitution/pdf/washington_letter.pdf</a:t>
            </a:r>
            <a:r>
              <a:rPr lang="en-US" sz="1400" dirty="0"/>
              <a:t> </a:t>
            </a:r>
          </a:p>
        </p:txBody>
      </p:sp>
      <p:sp>
        <p:nvSpPr>
          <p:cNvPr id="6" name="Rectangle 5">
            <a:extLst>
              <a:ext uri="{FF2B5EF4-FFF2-40B4-BE49-F238E27FC236}">
                <a16:creationId xmlns:a16="http://schemas.microsoft.com/office/drawing/2014/main" xmlns="" id="{54A8C147-DEDA-41E3-B515-90514CA7E752}"/>
              </a:ext>
            </a:extLst>
          </p:cNvPr>
          <p:cNvSpPr/>
          <p:nvPr/>
        </p:nvSpPr>
        <p:spPr>
          <a:xfrm>
            <a:off x="5576514" y="214219"/>
            <a:ext cx="5857461" cy="430887"/>
          </a:xfrm>
          <a:prstGeom prst="rect">
            <a:avLst/>
          </a:prstGeom>
        </p:spPr>
        <p:txBody>
          <a:bodyPr wrap="square">
            <a:spAutoFit/>
          </a:bodyPr>
          <a:lstStyle/>
          <a:p>
            <a:r>
              <a:rPr lang="en-US" sz="1100" dirty="0"/>
              <a:t>Introduction to the Annals of Congress- George Washington</a:t>
            </a:r>
            <a:br>
              <a:rPr lang="en-US" sz="1100" dirty="0"/>
            </a:br>
            <a:r>
              <a:rPr lang="en-US" sz="1100" dirty="0"/>
              <a:t>Library of Congress </a:t>
            </a:r>
            <a:r>
              <a:rPr lang="en-US" sz="1100" dirty="0">
                <a:hlinkClick r:id="rId2"/>
              </a:rPr>
              <a:t>https://memory.loc.gov/ammem/amlaw/ac001/intro3.html</a:t>
            </a:r>
            <a:r>
              <a:rPr lang="en-US" sz="1100" dirty="0"/>
              <a:t> </a:t>
            </a:r>
          </a:p>
        </p:txBody>
      </p:sp>
      <p:pic>
        <p:nvPicPr>
          <p:cNvPr id="7" name="Picture 6">
            <a:extLst>
              <a:ext uri="{FF2B5EF4-FFF2-40B4-BE49-F238E27FC236}">
                <a16:creationId xmlns:a16="http://schemas.microsoft.com/office/drawing/2014/main" xmlns="" id="{C69601B2-B972-423D-ABC0-A2778567C7FB}"/>
              </a:ext>
            </a:extLst>
          </p:cNvPr>
          <p:cNvPicPr>
            <a:picLocks noChangeAspect="1"/>
          </p:cNvPicPr>
          <p:nvPr/>
        </p:nvPicPr>
        <p:blipFill>
          <a:blip r:embed="rId5"/>
          <a:stretch>
            <a:fillRect/>
          </a:stretch>
        </p:blipFill>
        <p:spPr>
          <a:xfrm>
            <a:off x="1345300" y="1090368"/>
            <a:ext cx="9391650" cy="981075"/>
          </a:xfrm>
          <a:prstGeom prst="rect">
            <a:avLst/>
          </a:prstGeom>
          <a:ln w="127000" cap="sq">
            <a:solidFill>
              <a:srgbClr val="000000"/>
            </a:solidFill>
            <a:miter lim="800000"/>
          </a:ln>
          <a:effectLst>
            <a:outerShdw blurRad="57150" dist="50800" dir="2700000" algn="tl" rotWithShape="0">
              <a:srgbClr val="000000">
                <a:alpha val="40000"/>
              </a:srgbClr>
            </a:outerShdw>
          </a:effectLst>
        </p:spPr>
      </p:pic>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xmlns="" id="{FF2C5EAC-F864-4CDC-BBF1-9935E72D1475}"/>
                  </a:ext>
                </a:extLst>
              </p14:cNvPr>
              <p14:cNvContentPartPr/>
              <p14:nvPr/>
            </p14:nvContentPartPr>
            <p14:xfrm>
              <a:off x="2501263" y="1744744"/>
              <a:ext cx="7542000" cy="144360"/>
            </p14:xfrm>
          </p:contentPart>
        </mc:Choice>
        <mc:Fallback xmlns="">
          <p:pic>
            <p:nvPicPr>
              <p:cNvPr id="10" name="Ink 9">
                <a:extLst>
                  <a:ext uri="{FF2B5EF4-FFF2-40B4-BE49-F238E27FC236}">
                    <a16:creationId xmlns:a16="http://schemas.microsoft.com/office/drawing/2014/main" id="{FF2C5EAC-F864-4CDC-BBF1-9935E72D1475}"/>
                  </a:ext>
                </a:extLst>
              </p:cNvPr>
              <p:cNvPicPr/>
              <p:nvPr/>
            </p:nvPicPr>
            <p:blipFill>
              <a:blip r:embed="rId7"/>
              <a:stretch>
                <a:fillRect/>
              </a:stretch>
            </p:blipFill>
            <p:spPr>
              <a:xfrm>
                <a:off x="2447263" y="1637104"/>
                <a:ext cx="7649640" cy="360000"/>
              </a:xfrm>
              <a:prstGeom prst="rect">
                <a:avLst/>
              </a:prstGeom>
            </p:spPr>
          </p:pic>
        </mc:Fallback>
      </mc:AlternateContent>
      <p:pic>
        <p:nvPicPr>
          <p:cNvPr id="15" name="Picture 14">
            <a:extLst>
              <a:ext uri="{FF2B5EF4-FFF2-40B4-BE49-F238E27FC236}">
                <a16:creationId xmlns:a16="http://schemas.microsoft.com/office/drawing/2014/main" xmlns="" id="{F17C66E3-6667-4682-B895-02583A9112EC}"/>
              </a:ext>
            </a:extLst>
          </p:cNvPr>
          <p:cNvPicPr>
            <a:picLocks noChangeAspect="1"/>
          </p:cNvPicPr>
          <p:nvPr/>
        </p:nvPicPr>
        <p:blipFill>
          <a:blip r:embed="rId8"/>
          <a:stretch>
            <a:fillRect/>
          </a:stretch>
        </p:blipFill>
        <p:spPr>
          <a:xfrm>
            <a:off x="1309687" y="2876550"/>
            <a:ext cx="9572625" cy="11049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Oval 7">
            <a:extLst>
              <a:ext uri="{FF2B5EF4-FFF2-40B4-BE49-F238E27FC236}">
                <a16:creationId xmlns:a16="http://schemas.microsoft.com/office/drawing/2014/main" xmlns="" id="{6DD9C93B-92A9-4B94-B310-D7691492DDB4}"/>
              </a:ext>
            </a:extLst>
          </p:cNvPr>
          <p:cNvSpPr/>
          <p:nvPr/>
        </p:nvSpPr>
        <p:spPr>
          <a:xfrm>
            <a:off x="1345300" y="3064343"/>
            <a:ext cx="8188314" cy="740733"/>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90711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F4C104D-5F30-4811-9376-566B26E47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6FF288A-EE39-43FB-A6A3-AF4254AC9D76}"/>
              </a:ext>
            </a:extLst>
          </p:cNvPr>
          <p:cNvSpPr>
            <a:spLocks noGrp="1"/>
          </p:cNvSpPr>
          <p:nvPr>
            <p:ph type="title"/>
          </p:nvPr>
        </p:nvSpPr>
        <p:spPr>
          <a:xfrm>
            <a:off x="350757" y="385361"/>
            <a:ext cx="4312390" cy="1259894"/>
          </a:xfrm>
        </p:spPr>
        <p:txBody>
          <a:bodyPr>
            <a:normAutofit/>
          </a:bodyPr>
          <a:lstStyle/>
          <a:p>
            <a:pPr>
              <a:lnSpc>
                <a:spcPct val="90000"/>
              </a:lnSpc>
            </a:pPr>
            <a:r>
              <a:rPr lang="en-US" sz="2800" b="1" dirty="0"/>
              <a:t>Why were civil liberties so important to the Founding Fathers?</a:t>
            </a:r>
          </a:p>
        </p:txBody>
      </p:sp>
      <p:sp>
        <p:nvSpPr>
          <p:cNvPr id="11" name="Rectangle 10">
            <a:extLst>
              <a:ext uri="{FF2B5EF4-FFF2-40B4-BE49-F238E27FC236}">
                <a16:creationId xmlns:a16="http://schemas.microsoft.com/office/drawing/2014/main" xmlns="" id="{0815E34B-5D02-4E01-A936-E8E1C0AB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6CA69EE4-29B1-4C14-9333-CED83B3B7545}"/>
              </a:ext>
            </a:extLst>
          </p:cNvPr>
          <p:cNvSpPr>
            <a:spLocks noGrp="1"/>
          </p:cNvSpPr>
          <p:nvPr>
            <p:ph idx="1"/>
          </p:nvPr>
        </p:nvSpPr>
        <p:spPr>
          <a:xfrm>
            <a:off x="649225" y="2133600"/>
            <a:ext cx="3650278" cy="3759253"/>
          </a:xfrm>
        </p:spPr>
        <p:txBody>
          <a:bodyPr>
            <a:normAutofit/>
          </a:bodyPr>
          <a:lstStyle/>
          <a:p>
            <a:r>
              <a:rPr lang="en-US" sz="3200" dirty="0"/>
              <a:t>List the ideas of individual rights found in the Preamble.</a:t>
            </a:r>
          </a:p>
        </p:txBody>
      </p:sp>
      <p:sp>
        <p:nvSpPr>
          <p:cNvPr id="13" name="Freeform 11">
            <a:extLst>
              <a:ext uri="{FF2B5EF4-FFF2-40B4-BE49-F238E27FC236}">
                <a16:creationId xmlns:a16="http://schemas.microsoft.com/office/drawing/2014/main" xmlns="" id="{7DE3414B-B032-4710-A468-D3285E38C5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56CECB9-EEFA-44BD-9B51-0FF9721C4171}"/>
              </a:ext>
            </a:extLst>
          </p:cNvPr>
          <p:cNvSpPr/>
          <p:nvPr/>
        </p:nvSpPr>
        <p:spPr>
          <a:xfrm>
            <a:off x="5725071" y="3901908"/>
            <a:ext cx="6096000" cy="1754326"/>
          </a:xfrm>
          <a:prstGeom prst="rect">
            <a:avLst/>
          </a:prstGeom>
        </p:spPr>
        <p:txBody>
          <a:bodyPr>
            <a:spAutoFit/>
          </a:bodyPr>
          <a:lstStyle/>
          <a:p>
            <a:r>
              <a:rPr lang="en-US" i="1" dirty="0">
                <a:solidFill>
                  <a:srgbClr val="071B36"/>
                </a:solidFill>
                <a:latin typeface="Times New Roman" panose="02020603050405020304" pitchFamily="18" charset="0"/>
                <a:cs typeface="Times New Roman" panose="02020603050405020304" pitchFamily="18" charset="0"/>
              </a:rPr>
              <a:t>We the People of the United States, in Order to form a more perfect Union, establish Justice, insure domestic Tranquility, provide for the common </a:t>
            </a:r>
            <a:r>
              <a:rPr lang="en-US" i="1" dirty="0" err="1">
                <a:solidFill>
                  <a:srgbClr val="071B36"/>
                </a:solidFill>
                <a:latin typeface="Times New Roman" panose="02020603050405020304" pitchFamily="18" charset="0"/>
                <a:cs typeface="Times New Roman" panose="02020603050405020304" pitchFamily="18" charset="0"/>
              </a:rPr>
              <a:t>defence</a:t>
            </a:r>
            <a:r>
              <a:rPr lang="en-US" i="1" dirty="0">
                <a:solidFill>
                  <a:srgbClr val="071B36"/>
                </a:solidFill>
                <a:latin typeface="Times New Roman" panose="02020603050405020304" pitchFamily="18" charset="0"/>
                <a:cs typeface="Times New Roman" panose="02020603050405020304" pitchFamily="18" charset="0"/>
              </a:rPr>
              <a:t>, promote the general Welfare, and secure the Blessings of Liberty to ourselves and our Posterity, do ordain and establish this Constitution for the United States of America.</a:t>
            </a:r>
            <a:endParaRPr lang="en-US" i="1" dirty="0">
              <a:latin typeface="Times New Roman" panose="02020603050405020304" pitchFamily="18" charset="0"/>
              <a:cs typeface="Times New Roman" panose="02020603050405020304" pitchFamily="18" charset="0"/>
            </a:endParaRPr>
          </a:p>
        </p:txBody>
      </p:sp>
      <p:pic>
        <p:nvPicPr>
          <p:cNvPr id="7" name="Picture 6">
            <a:hlinkClick r:id="rId2"/>
            <a:extLst>
              <a:ext uri="{FF2B5EF4-FFF2-40B4-BE49-F238E27FC236}">
                <a16:creationId xmlns:a16="http://schemas.microsoft.com/office/drawing/2014/main" xmlns="" id="{D53B9908-A326-4B65-A1AD-AE2CF9499F86}"/>
              </a:ext>
            </a:extLst>
          </p:cNvPr>
          <p:cNvPicPr>
            <a:picLocks noChangeAspect="1"/>
          </p:cNvPicPr>
          <p:nvPr/>
        </p:nvPicPr>
        <p:blipFill>
          <a:blip r:embed="rId3"/>
          <a:stretch>
            <a:fillRect/>
          </a:stretch>
        </p:blipFill>
        <p:spPr>
          <a:xfrm>
            <a:off x="6267164" y="721386"/>
            <a:ext cx="4455222" cy="2330424"/>
          </a:xfrm>
          <a:prstGeom prst="rect">
            <a:avLst/>
          </a:prstGeom>
        </p:spPr>
      </p:pic>
      <p:sp>
        <p:nvSpPr>
          <p:cNvPr id="8" name="TextBox 7">
            <a:extLst>
              <a:ext uri="{FF2B5EF4-FFF2-40B4-BE49-F238E27FC236}">
                <a16:creationId xmlns:a16="http://schemas.microsoft.com/office/drawing/2014/main" xmlns="" id="{0F77DC40-2957-42F9-9611-228BD16CDBCF}"/>
              </a:ext>
            </a:extLst>
          </p:cNvPr>
          <p:cNvSpPr txBox="1"/>
          <p:nvPr/>
        </p:nvSpPr>
        <p:spPr>
          <a:xfrm>
            <a:off x="6080360" y="3255783"/>
            <a:ext cx="4642026" cy="430887"/>
          </a:xfrm>
          <a:prstGeom prst="rect">
            <a:avLst/>
          </a:prstGeom>
          <a:noFill/>
        </p:spPr>
        <p:txBody>
          <a:bodyPr wrap="square" rtlCol="0">
            <a:spAutoFit/>
          </a:bodyPr>
          <a:lstStyle/>
          <a:p>
            <a:r>
              <a:rPr lang="en-US" sz="1050" dirty="0"/>
              <a:t>Constitution of the United States- National Archives </a:t>
            </a:r>
            <a:r>
              <a:rPr lang="en-US" sz="1050" dirty="0">
                <a:hlinkClick r:id="rId2"/>
              </a:rPr>
              <a:t>https://catalog.archives.gov/id/1667751</a:t>
            </a:r>
            <a:r>
              <a:rPr lang="en-US" sz="1050" dirty="0"/>
              <a:t> </a:t>
            </a:r>
          </a:p>
        </p:txBody>
      </p:sp>
      <p:sp>
        <p:nvSpPr>
          <p:cNvPr id="10" name="Oval 9">
            <a:extLst>
              <a:ext uri="{FF2B5EF4-FFF2-40B4-BE49-F238E27FC236}">
                <a16:creationId xmlns:a16="http://schemas.microsoft.com/office/drawing/2014/main" xmlns="" id="{4E419C54-79A5-42C0-8503-05FF1CFDE5A5}"/>
              </a:ext>
            </a:extLst>
          </p:cNvPr>
          <p:cNvSpPr/>
          <p:nvPr/>
        </p:nvSpPr>
        <p:spPr>
          <a:xfrm>
            <a:off x="7805025" y="4194862"/>
            <a:ext cx="1192696" cy="3419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F0656EDF-D22F-4848-B69A-2A0EAB3FFB6F}"/>
              </a:ext>
            </a:extLst>
          </p:cNvPr>
          <p:cNvSpPr/>
          <p:nvPr/>
        </p:nvSpPr>
        <p:spPr>
          <a:xfrm>
            <a:off x="9986838" y="4194863"/>
            <a:ext cx="1555937" cy="3419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286C8FFB-B109-4969-B3DB-80D44C7785D1}"/>
              </a:ext>
            </a:extLst>
          </p:cNvPr>
          <p:cNvSpPr/>
          <p:nvPr/>
        </p:nvSpPr>
        <p:spPr>
          <a:xfrm>
            <a:off x="7050521" y="4675367"/>
            <a:ext cx="2109382" cy="4611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5D450CBF-7AC4-4B7F-8CDA-B680BF02FD84}"/>
              </a:ext>
            </a:extLst>
          </p:cNvPr>
          <p:cNvSpPr/>
          <p:nvPr/>
        </p:nvSpPr>
        <p:spPr>
          <a:xfrm>
            <a:off x="5624953" y="4965590"/>
            <a:ext cx="1192696" cy="3419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6E399A7-EEFC-437A-A616-D28AF7AEB321}"/>
              </a:ext>
            </a:extLst>
          </p:cNvPr>
          <p:cNvSpPr/>
          <p:nvPr/>
        </p:nvSpPr>
        <p:spPr>
          <a:xfrm>
            <a:off x="9894139" y="4504414"/>
            <a:ext cx="1192696" cy="3419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081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F4C104D-5F30-4811-9376-566B26E47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6FF288A-EE39-43FB-A6A3-AF4254AC9D76}"/>
              </a:ext>
            </a:extLst>
          </p:cNvPr>
          <p:cNvSpPr>
            <a:spLocks noGrp="1"/>
          </p:cNvSpPr>
          <p:nvPr>
            <p:ph type="title"/>
          </p:nvPr>
        </p:nvSpPr>
        <p:spPr>
          <a:xfrm>
            <a:off x="350757" y="385361"/>
            <a:ext cx="4312390" cy="1259894"/>
          </a:xfrm>
        </p:spPr>
        <p:txBody>
          <a:bodyPr>
            <a:normAutofit/>
          </a:bodyPr>
          <a:lstStyle/>
          <a:p>
            <a:pPr>
              <a:lnSpc>
                <a:spcPct val="90000"/>
              </a:lnSpc>
            </a:pPr>
            <a:r>
              <a:rPr lang="en-US" sz="2800" b="1" dirty="0">
                <a:latin typeface="Calibri" panose="020F0502020204030204" pitchFamily="34" charset="0"/>
                <a:ea typeface="Calibri" panose="020F0502020204030204" pitchFamily="34" charset="0"/>
                <a:cs typeface="Calibri" panose="020F0502020204030204" pitchFamily="34" charset="0"/>
              </a:rPr>
              <a:t>How did the Founding Fathers ensure civil liberties for the new United State?</a:t>
            </a:r>
            <a:endParaRPr lang="en-US" sz="2800" b="1" dirty="0"/>
          </a:p>
        </p:txBody>
      </p:sp>
      <p:sp>
        <p:nvSpPr>
          <p:cNvPr id="11" name="Rectangle 10">
            <a:extLst>
              <a:ext uri="{FF2B5EF4-FFF2-40B4-BE49-F238E27FC236}">
                <a16:creationId xmlns:a16="http://schemas.microsoft.com/office/drawing/2014/main" xmlns="" id="{0815E34B-5D02-4E01-A936-E8E1C0AB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6CA69EE4-29B1-4C14-9333-CED83B3B7545}"/>
              </a:ext>
            </a:extLst>
          </p:cNvPr>
          <p:cNvSpPr>
            <a:spLocks noGrp="1"/>
          </p:cNvSpPr>
          <p:nvPr>
            <p:ph idx="1"/>
          </p:nvPr>
        </p:nvSpPr>
        <p:spPr>
          <a:xfrm>
            <a:off x="653567" y="2133599"/>
            <a:ext cx="3650278" cy="3759253"/>
          </a:xfrm>
        </p:spPr>
        <p:txBody>
          <a:bodyPr>
            <a:normAutofit/>
          </a:bodyPr>
          <a:lstStyle/>
          <a:p>
            <a:r>
              <a:rPr lang="en-US" dirty="0"/>
              <a:t>Study Thomas Jefferson’s letter to James Madison.  Rewrite the argument made by Jefferson to include a Bill of Rights in the constitution.</a:t>
            </a:r>
          </a:p>
        </p:txBody>
      </p:sp>
      <p:sp>
        <p:nvSpPr>
          <p:cNvPr id="13" name="Freeform 11">
            <a:extLst>
              <a:ext uri="{FF2B5EF4-FFF2-40B4-BE49-F238E27FC236}">
                <a16:creationId xmlns:a16="http://schemas.microsoft.com/office/drawing/2014/main" xmlns="" id="{7DE3414B-B032-4710-A468-D3285E38C5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0F77DC40-2957-42F9-9611-228BD16CDBCF}"/>
              </a:ext>
            </a:extLst>
          </p:cNvPr>
          <p:cNvSpPr txBox="1"/>
          <p:nvPr/>
        </p:nvSpPr>
        <p:spPr>
          <a:xfrm>
            <a:off x="6096000" y="5047948"/>
            <a:ext cx="4642026" cy="584775"/>
          </a:xfrm>
          <a:prstGeom prst="rect">
            <a:avLst/>
          </a:prstGeom>
          <a:noFill/>
        </p:spPr>
        <p:txBody>
          <a:bodyPr wrap="square" rtlCol="0">
            <a:spAutoFit/>
          </a:bodyPr>
          <a:lstStyle/>
          <a:p>
            <a:r>
              <a:rPr lang="en-US" sz="1100" dirty="0"/>
              <a:t>From Thomas Jefferson to James Madison, 20 December 1787</a:t>
            </a:r>
          </a:p>
          <a:p>
            <a:r>
              <a:rPr lang="en-US" sz="1050" dirty="0">
                <a:hlinkClick r:id="rId2"/>
              </a:rPr>
              <a:t>https://www.loc.gov/resource/mtj1.008_0727_0733/?st=gallery</a:t>
            </a:r>
            <a:r>
              <a:rPr lang="en-US" sz="1050" dirty="0"/>
              <a:t> </a:t>
            </a:r>
          </a:p>
          <a:p>
            <a:r>
              <a:rPr lang="en-US" sz="1050" dirty="0"/>
              <a:t> </a:t>
            </a:r>
          </a:p>
        </p:txBody>
      </p:sp>
      <p:pic>
        <p:nvPicPr>
          <p:cNvPr id="12" name="Picture 11">
            <a:extLst>
              <a:ext uri="{FF2B5EF4-FFF2-40B4-BE49-F238E27FC236}">
                <a16:creationId xmlns:a16="http://schemas.microsoft.com/office/drawing/2014/main" xmlns="" id="{78D92B80-A75B-4613-B188-EC9FBBD7EE70}"/>
              </a:ext>
            </a:extLst>
          </p:cNvPr>
          <p:cNvPicPr>
            <a:picLocks noChangeAspect="1"/>
          </p:cNvPicPr>
          <p:nvPr/>
        </p:nvPicPr>
        <p:blipFill>
          <a:blip r:embed="rId3"/>
          <a:stretch>
            <a:fillRect/>
          </a:stretch>
        </p:blipFill>
        <p:spPr>
          <a:xfrm>
            <a:off x="5278458" y="1002426"/>
            <a:ext cx="5938929" cy="3447521"/>
          </a:xfrm>
          <a:prstGeom prst="rect">
            <a:avLst/>
          </a:prstGeom>
        </p:spPr>
      </p:pic>
      <p:pic>
        <p:nvPicPr>
          <p:cNvPr id="18" name="Picture 17">
            <a:hlinkClick r:id="rId4"/>
            <a:extLst>
              <a:ext uri="{FF2B5EF4-FFF2-40B4-BE49-F238E27FC236}">
                <a16:creationId xmlns:a16="http://schemas.microsoft.com/office/drawing/2014/main" xmlns="" id="{F8F1AD3F-BC8E-4F19-9BA0-DFBE20A147B6}"/>
              </a:ext>
            </a:extLst>
          </p:cNvPr>
          <p:cNvPicPr>
            <a:picLocks noChangeAspect="1"/>
          </p:cNvPicPr>
          <p:nvPr/>
        </p:nvPicPr>
        <p:blipFill>
          <a:blip r:embed="rId5"/>
          <a:stretch>
            <a:fillRect/>
          </a:stretch>
        </p:blipFill>
        <p:spPr>
          <a:xfrm>
            <a:off x="5455960" y="1698028"/>
            <a:ext cx="5583923" cy="3456410"/>
          </a:xfrm>
          <a:prstGeom prst="rect">
            <a:avLst/>
          </a:prstGeom>
        </p:spPr>
      </p:pic>
    </p:spTree>
    <p:extLst>
      <p:ext uri="{BB962C8B-B14F-4D97-AF65-F5344CB8AC3E}">
        <p14:creationId xmlns:p14="http://schemas.microsoft.com/office/powerpoint/2010/main" val="3429301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F4C104D-5F30-4811-9376-566B26E47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6FF288A-EE39-43FB-A6A3-AF4254AC9D76}"/>
              </a:ext>
            </a:extLst>
          </p:cNvPr>
          <p:cNvSpPr>
            <a:spLocks noGrp="1"/>
          </p:cNvSpPr>
          <p:nvPr>
            <p:ph type="title"/>
          </p:nvPr>
        </p:nvSpPr>
        <p:spPr>
          <a:xfrm>
            <a:off x="350757" y="385361"/>
            <a:ext cx="4312390" cy="1259894"/>
          </a:xfrm>
        </p:spPr>
        <p:txBody>
          <a:bodyPr>
            <a:normAutofit/>
          </a:bodyPr>
          <a:lstStyle/>
          <a:p>
            <a:pPr>
              <a:lnSpc>
                <a:spcPct val="90000"/>
              </a:lnSpc>
            </a:pPr>
            <a:r>
              <a:rPr lang="en-US" sz="2800" b="1" dirty="0">
                <a:latin typeface="Calibri" panose="020F0502020204030204" pitchFamily="34" charset="0"/>
                <a:ea typeface="Calibri" panose="020F0502020204030204" pitchFamily="34" charset="0"/>
                <a:cs typeface="Calibri" panose="020F0502020204030204" pitchFamily="34" charset="0"/>
              </a:rPr>
              <a:t>How did the Founding Fathers ensure civil liberties for the new United State?</a:t>
            </a:r>
            <a:endParaRPr lang="en-US" sz="2800" b="1" dirty="0"/>
          </a:p>
        </p:txBody>
      </p:sp>
      <p:sp>
        <p:nvSpPr>
          <p:cNvPr id="11" name="Rectangle 10">
            <a:extLst>
              <a:ext uri="{FF2B5EF4-FFF2-40B4-BE49-F238E27FC236}">
                <a16:creationId xmlns:a16="http://schemas.microsoft.com/office/drawing/2014/main" xmlns="" id="{0815E34B-5D02-4E01-A936-E8E1C0AB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6CA69EE4-29B1-4C14-9333-CED83B3B7545}"/>
              </a:ext>
            </a:extLst>
          </p:cNvPr>
          <p:cNvSpPr>
            <a:spLocks noGrp="1"/>
          </p:cNvSpPr>
          <p:nvPr>
            <p:ph idx="1"/>
          </p:nvPr>
        </p:nvSpPr>
        <p:spPr>
          <a:xfrm>
            <a:off x="653567" y="2133600"/>
            <a:ext cx="3650278" cy="784530"/>
          </a:xfrm>
        </p:spPr>
        <p:txBody>
          <a:bodyPr>
            <a:normAutofit/>
          </a:bodyPr>
          <a:lstStyle/>
          <a:p>
            <a:r>
              <a:rPr lang="en-US" dirty="0"/>
              <a:t>U.S. Bill of Rights</a:t>
            </a:r>
          </a:p>
        </p:txBody>
      </p:sp>
      <p:sp>
        <p:nvSpPr>
          <p:cNvPr id="13" name="Freeform 11">
            <a:extLst>
              <a:ext uri="{FF2B5EF4-FFF2-40B4-BE49-F238E27FC236}">
                <a16:creationId xmlns:a16="http://schemas.microsoft.com/office/drawing/2014/main" xmlns="" id="{7DE3414B-B032-4710-A468-D3285E38C5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A8A215C6-3BE7-4297-813C-7BA1D6B27AF1}"/>
              </a:ext>
            </a:extLst>
          </p:cNvPr>
          <p:cNvSpPr/>
          <p:nvPr/>
        </p:nvSpPr>
        <p:spPr>
          <a:xfrm>
            <a:off x="6673006" y="3956812"/>
            <a:ext cx="6096000" cy="430887"/>
          </a:xfrm>
          <a:prstGeom prst="rect">
            <a:avLst/>
          </a:prstGeom>
        </p:spPr>
        <p:txBody>
          <a:bodyPr>
            <a:spAutoFit/>
          </a:bodyPr>
          <a:lstStyle/>
          <a:p>
            <a:r>
              <a:rPr lang="en-US" sz="1100" dirty="0"/>
              <a:t>U.S. Bill of Rights </a:t>
            </a:r>
            <a:r>
              <a:rPr lang="en-US" sz="1100" dirty="0">
                <a:hlinkClick r:id="rId2"/>
              </a:rPr>
              <a:t>https://billofrightsinstitute.org/wp-content/uploads/2011/12/AP_Documents_BillofRights.jpg</a:t>
            </a:r>
            <a:r>
              <a:rPr lang="en-US" sz="1100" dirty="0"/>
              <a:t> </a:t>
            </a:r>
          </a:p>
        </p:txBody>
      </p:sp>
      <p:pic>
        <p:nvPicPr>
          <p:cNvPr id="5" name="Picture 4">
            <a:extLst>
              <a:ext uri="{FF2B5EF4-FFF2-40B4-BE49-F238E27FC236}">
                <a16:creationId xmlns:a16="http://schemas.microsoft.com/office/drawing/2014/main" xmlns="" id="{33DA59F7-C982-4F24-BE62-01C5D48D739C}"/>
              </a:ext>
            </a:extLst>
          </p:cNvPr>
          <p:cNvPicPr>
            <a:picLocks noChangeAspect="1"/>
          </p:cNvPicPr>
          <p:nvPr/>
        </p:nvPicPr>
        <p:blipFill>
          <a:blip r:embed="rId3"/>
          <a:stretch>
            <a:fillRect/>
          </a:stretch>
        </p:blipFill>
        <p:spPr>
          <a:xfrm>
            <a:off x="6974057" y="371235"/>
            <a:ext cx="3266334" cy="3429000"/>
          </a:xfrm>
          <a:prstGeom prst="rect">
            <a:avLst/>
          </a:prstGeom>
        </p:spPr>
      </p:pic>
      <p:pic>
        <p:nvPicPr>
          <p:cNvPr id="6" name="Picture 5">
            <a:extLst>
              <a:ext uri="{FF2B5EF4-FFF2-40B4-BE49-F238E27FC236}">
                <a16:creationId xmlns:a16="http://schemas.microsoft.com/office/drawing/2014/main" xmlns="" id="{AADC602F-273D-42FC-8263-0E79637F93D7}"/>
              </a:ext>
            </a:extLst>
          </p:cNvPr>
          <p:cNvPicPr>
            <a:picLocks noChangeAspect="1"/>
          </p:cNvPicPr>
          <p:nvPr/>
        </p:nvPicPr>
        <p:blipFill>
          <a:blip r:embed="rId4"/>
          <a:stretch>
            <a:fillRect/>
          </a:stretch>
        </p:blipFill>
        <p:spPr>
          <a:xfrm>
            <a:off x="1677725" y="3011962"/>
            <a:ext cx="3841271" cy="2522145"/>
          </a:xfrm>
          <a:prstGeom prst="rect">
            <a:avLst/>
          </a:prstGeom>
        </p:spPr>
      </p:pic>
      <p:sp>
        <p:nvSpPr>
          <p:cNvPr id="7" name="Rectangle 6">
            <a:extLst>
              <a:ext uri="{FF2B5EF4-FFF2-40B4-BE49-F238E27FC236}">
                <a16:creationId xmlns:a16="http://schemas.microsoft.com/office/drawing/2014/main" xmlns="" id="{7753CA35-3EA4-43E9-8C4E-2A8E9229A69B}"/>
              </a:ext>
            </a:extLst>
          </p:cNvPr>
          <p:cNvSpPr/>
          <p:nvPr/>
        </p:nvSpPr>
        <p:spPr>
          <a:xfrm>
            <a:off x="1677725" y="5599558"/>
            <a:ext cx="4851621" cy="461665"/>
          </a:xfrm>
          <a:prstGeom prst="rect">
            <a:avLst/>
          </a:prstGeom>
        </p:spPr>
        <p:txBody>
          <a:bodyPr wrap="square">
            <a:spAutoFit/>
          </a:bodyPr>
          <a:lstStyle/>
          <a:p>
            <a:r>
              <a:rPr lang="en-US" sz="1200" dirty="0"/>
              <a:t>Text Version- </a:t>
            </a:r>
            <a:r>
              <a:rPr lang="en-US" sz="1200" dirty="0">
                <a:hlinkClick r:id="rId5"/>
              </a:rPr>
              <a:t>https://billofrightsinstitute.org/wp-content/uploads/2018/12/Bill-of-Rights-for-Website.pdf</a:t>
            </a:r>
            <a:r>
              <a:rPr lang="en-US" sz="1200" dirty="0"/>
              <a:t> </a:t>
            </a:r>
          </a:p>
        </p:txBody>
      </p:sp>
    </p:spTree>
    <p:extLst>
      <p:ext uri="{BB962C8B-B14F-4D97-AF65-F5344CB8AC3E}">
        <p14:creationId xmlns:p14="http://schemas.microsoft.com/office/powerpoint/2010/main" val="965614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228</TotalTime>
  <Words>894</Words>
  <Application>Microsoft Macintosh PowerPoint</Application>
  <PresentationFormat>Custom</PresentationFormat>
  <Paragraphs>77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Wisp</vt:lpstr>
      <vt:lpstr>Engaging Students in the Past in Order to Prepare Citizens of the Future</vt:lpstr>
      <vt:lpstr>Library of Congress Primary Sources</vt:lpstr>
      <vt:lpstr>Florida Standards</vt:lpstr>
      <vt:lpstr>PowerPoint Presentation</vt:lpstr>
      <vt:lpstr>Civil Liberties vs  Civil Rights</vt:lpstr>
      <vt:lpstr>Why were civil liberties so important to the Founding Fathers?</vt:lpstr>
      <vt:lpstr>Why were civil liberties so important to the Founding Fathers?</vt:lpstr>
      <vt:lpstr>How did the Founding Fathers ensure civil liberties for the new United State?</vt:lpstr>
      <vt:lpstr>How did the Founding Fathers ensure civil liberties for the new United State?</vt:lpstr>
      <vt:lpstr>Examples of Civil Liberties</vt:lpstr>
      <vt:lpstr>Does constitutional law promote civil liberties?</vt:lpstr>
      <vt:lpstr>PowerPoint Presentation</vt:lpstr>
      <vt:lpstr>PowerPoint Presentation</vt:lpstr>
      <vt:lpstr>Florida Council for History Education’s 3rd Annual Conference St. Augustine, FL August 2-3, 2019 Lincolnville Museum Cultural Center</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Students in the Past in Order to Prepare Citizens of the Future</dc:title>
  <dc:creator>Lavallee Carol</dc:creator>
  <cp:lastModifiedBy>CEDHP User</cp:lastModifiedBy>
  <cp:revision>32</cp:revision>
  <dcterms:created xsi:type="dcterms:W3CDTF">2019-01-19T13:07:17Z</dcterms:created>
  <dcterms:modified xsi:type="dcterms:W3CDTF">2019-01-23T18:07:57Z</dcterms:modified>
</cp:coreProperties>
</file>