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8" r:id="rId4"/>
    <p:sldId id="279" r:id="rId5"/>
    <p:sldId id="258" r:id="rId6"/>
    <p:sldId id="257" r:id="rId7"/>
    <p:sldId id="269" r:id="rId8"/>
    <p:sldId id="266" r:id="rId9"/>
    <p:sldId id="261" r:id="rId10"/>
    <p:sldId id="259" r:id="rId11"/>
    <p:sldId id="260" r:id="rId12"/>
    <p:sldId id="263" r:id="rId13"/>
    <p:sldId id="262" r:id="rId14"/>
    <p:sldId id="264" r:id="rId15"/>
    <p:sldId id="265" r:id="rId16"/>
    <p:sldId id="276" r:id="rId17"/>
    <p:sldId id="271" r:id="rId18"/>
    <p:sldId id="272" r:id="rId19"/>
    <p:sldId id="273" r:id="rId20"/>
    <p:sldId id="275"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89" d="100"/>
          <a:sy n="189" d="100"/>
        </p:scale>
        <p:origin x="-120" y="-5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1/23/20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1/23/20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1/23/20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1/23/20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1/23/20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1/23/20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1/23/20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1/23/20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1/23/20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acienadeau@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hdl.loc.gov/loc.gmd/g3701sm.gct0003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dhp.moravian.edu/education/femsemdocs/cypherbk/cypherbk01.htm" TargetMode="External"/><Relationship Id="rId4" Type="http://schemas.openxmlformats.org/officeDocument/2006/relationships/hyperlink" Target="http://nationalhumanitiescenter.org/pds/livingrev/equality/text5/sargent.pd" TargetMode="External"/><Relationship Id="rId5" Type="http://schemas.openxmlformats.org/officeDocument/2006/relationships/hyperlink" Target="http://www.swarthmore.edu/SocSci/rbannis1/AIH19th/female.html" TargetMode="External"/><Relationship Id="rId6" Type="http://schemas.openxmlformats.org/officeDocument/2006/relationships/hyperlink" Target="http://bdhp.moravian.edu/education/tinkam/tinkam_04.htm" TargetMode="External"/><Relationship Id="rId1" Type="http://schemas.openxmlformats.org/officeDocument/2006/relationships/slideLayout" Target="../slideLayouts/slideLayout2.xml"/><Relationship Id="rId2" Type="http://schemas.openxmlformats.org/officeDocument/2006/relationships/hyperlink" Target="https://founders.archives.gov/documents/Adams/04-02-02-031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loc.gov/resource/ds.13244/" TargetMode="External"/><Relationship Id="rId4" Type="http://schemas.openxmlformats.org/officeDocument/2006/relationships/image" Target="../media/image4.jpg"/><Relationship Id="rId5" Type="http://schemas.openxmlformats.org/officeDocument/2006/relationships/hyperlink" Target="https://cdn.loc.gov/service/pnp/cph/3a30000/3a34000/3a34700/3a34796r.jpg" TargetMode="External"/><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hyperlink" Target="https://www.tolerance.org/classroom-resources/tolerance-lessons/editorial-cartoons-gender-discrimination" TargetMode="External"/><Relationship Id="rId1" Type="http://schemas.openxmlformats.org/officeDocument/2006/relationships/slideLayout" Target="../slideLayouts/slideLayout2.xml"/><Relationship Id="rId2" Type="http://schemas.openxmlformats.org/officeDocument/2006/relationships/hyperlink" Target="https://yalealumnimagazine.com/articles/3518-the-pioneers?page=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snews.com/news/national-news/slideshows/top-moments-in-womens-history-in-the-us?onepage" TargetMode="External"/><Relationship Id="rId4" Type="http://schemas.openxmlformats.org/officeDocument/2006/relationships/image" Target="../media/image7.png"/><Relationship Id="rId5" Type="http://schemas.openxmlformats.org/officeDocument/2006/relationships/hyperlink" Target="http://www.womenshistorymonth.gov/" TargetMode="External"/><Relationship Id="rId1" Type="http://schemas.openxmlformats.org/officeDocument/2006/relationships/slideLayout" Target="../slideLayouts/slideLayout2.xml"/><Relationship Id="rId2" Type="http://schemas.openxmlformats.org/officeDocument/2006/relationships/hyperlink" Target="https://www.usnews.com/news/the-report/articles/2017-01-20/timeline-the-womens-rights-movement-in-the-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time_continue=278&amp;v=vfTXutDZa4s" TargetMode="External"/><Relationship Id="rId4" Type="http://schemas.openxmlformats.org/officeDocument/2006/relationships/oleObject" Target="../embeddings/oleObject1.bin"/><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6E166-AAC1-40E7-97B3-2708666951DC}"/>
              </a:ext>
            </a:extLst>
          </p:cNvPr>
          <p:cNvSpPr>
            <a:spLocks noGrp="1"/>
          </p:cNvSpPr>
          <p:nvPr>
            <p:ph type="ctrTitle"/>
          </p:nvPr>
        </p:nvSpPr>
        <p:spPr/>
        <p:txBody>
          <a:bodyPr>
            <a:noAutofit/>
          </a:bodyPr>
          <a:lstStyle/>
          <a:p>
            <a:r>
              <a:rPr lang="en-US" sz="3200" dirty="0"/>
              <a:t>Women’s Education in the Early Republic: Contextualizing Socio-Cultural Barriers </a:t>
            </a:r>
            <a:r>
              <a:rPr lang="en-US" sz="3000" dirty="0"/>
              <a:t/>
            </a:r>
            <a:br>
              <a:rPr lang="en-US" sz="3000" dirty="0"/>
            </a:br>
            <a:endParaRPr lang="en-US" sz="3000" dirty="0"/>
          </a:p>
        </p:txBody>
      </p:sp>
      <p:sp>
        <p:nvSpPr>
          <p:cNvPr id="3" name="Subtitle 2">
            <a:extLst>
              <a:ext uri="{FF2B5EF4-FFF2-40B4-BE49-F238E27FC236}">
                <a16:creationId xmlns:a16="http://schemas.microsoft.com/office/drawing/2014/main" xmlns="" id="{18436BB0-F6D4-47A7-8369-7B6FC525A0B7}"/>
              </a:ext>
            </a:extLst>
          </p:cNvPr>
          <p:cNvSpPr>
            <a:spLocks noGrp="1"/>
          </p:cNvSpPr>
          <p:nvPr>
            <p:ph type="subTitle" idx="1"/>
          </p:nvPr>
        </p:nvSpPr>
        <p:spPr>
          <a:xfrm>
            <a:off x="7766021" y="4796373"/>
            <a:ext cx="4103139" cy="1037760"/>
          </a:xfrm>
        </p:spPr>
        <p:txBody>
          <a:bodyPr>
            <a:normAutofit fontScale="25000" lnSpcReduction="20000"/>
          </a:bodyPr>
          <a:lstStyle/>
          <a:p>
            <a:pPr>
              <a:lnSpc>
                <a:spcPct val="120000"/>
              </a:lnSpc>
              <a:spcBef>
                <a:spcPts val="0"/>
              </a:spcBef>
            </a:pPr>
            <a:r>
              <a:rPr lang="en-US" sz="8000" dirty="0"/>
              <a:t>S.O.U.R.C.E.S Conference</a:t>
            </a:r>
          </a:p>
          <a:p>
            <a:pPr>
              <a:lnSpc>
                <a:spcPct val="120000"/>
              </a:lnSpc>
              <a:spcBef>
                <a:spcPts val="0"/>
              </a:spcBef>
            </a:pPr>
            <a:r>
              <a:rPr lang="en-US" sz="8000" dirty="0"/>
              <a:t> January 2020</a:t>
            </a:r>
          </a:p>
          <a:p>
            <a:pPr>
              <a:lnSpc>
                <a:spcPct val="120000"/>
              </a:lnSpc>
              <a:spcBef>
                <a:spcPts val="0"/>
              </a:spcBef>
            </a:pPr>
            <a:r>
              <a:rPr lang="en-US" sz="8000" dirty="0"/>
              <a:t>Kacie M. Nadeau, </a:t>
            </a:r>
            <a:r>
              <a:rPr lang="en-US" sz="8000" dirty="0" err="1"/>
              <a:t>Ph.D</a:t>
            </a:r>
            <a:endParaRPr lang="en-US" sz="8000" dirty="0"/>
          </a:p>
          <a:p>
            <a:pPr>
              <a:lnSpc>
                <a:spcPct val="120000"/>
              </a:lnSpc>
              <a:spcBef>
                <a:spcPts val="0"/>
              </a:spcBef>
            </a:pPr>
            <a:r>
              <a:rPr lang="en-US" sz="8000" dirty="0">
                <a:hlinkClick r:id="rId2"/>
              </a:rPr>
              <a:t>kacienadeau@gmail.com</a:t>
            </a:r>
            <a:endParaRPr lang="en-US" sz="8000" dirty="0"/>
          </a:p>
          <a:p>
            <a:endParaRPr lang="en-US" dirty="0"/>
          </a:p>
        </p:txBody>
      </p:sp>
      <p:sp>
        <p:nvSpPr>
          <p:cNvPr id="4" name="Rectangle 3">
            <a:extLst>
              <a:ext uri="{FF2B5EF4-FFF2-40B4-BE49-F238E27FC236}">
                <a16:creationId xmlns:a16="http://schemas.microsoft.com/office/drawing/2014/main" xmlns="" id="{9AC3E07D-6485-4B55-9DFE-1E3DDD304CCE}"/>
              </a:ext>
            </a:extLst>
          </p:cNvPr>
          <p:cNvSpPr/>
          <p:nvPr/>
        </p:nvSpPr>
        <p:spPr>
          <a:xfrm>
            <a:off x="639775" y="1023867"/>
            <a:ext cx="6096000" cy="1246495"/>
          </a:xfrm>
          <a:prstGeom prst="rect">
            <a:avLst/>
          </a:prstGeom>
        </p:spPr>
        <p:txBody>
          <a:bodyPr>
            <a:spAutoFit/>
          </a:bodyPr>
          <a:lstStyle/>
          <a:p>
            <a:r>
              <a:rPr lang="en-US" sz="2500" dirty="0">
                <a:latin typeface="Raleway"/>
              </a:rPr>
              <a:t>When girls are educated, their countries become stronger and more prosperous.</a:t>
            </a:r>
          </a:p>
          <a:p>
            <a:r>
              <a:rPr lang="en-US" sz="2500" dirty="0">
                <a:latin typeface="Raleway"/>
              </a:rPr>
              <a:t>~Michelle Obama, 2016</a:t>
            </a:r>
            <a:endParaRPr lang="en-US" sz="2500" dirty="0"/>
          </a:p>
        </p:txBody>
      </p:sp>
      <p:sp>
        <p:nvSpPr>
          <p:cNvPr id="5" name="Rectangle 4">
            <a:extLst>
              <a:ext uri="{FF2B5EF4-FFF2-40B4-BE49-F238E27FC236}">
                <a16:creationId xmlns:a16="http://schemas.microsoft.com/office/drawing/2014/main" xmlns="" id="{2C2A9D0B-6271-4E12-835C-22DA0968E007}"/>
              </a:ext>
            </a:extLst>
          </p:cNvPr>
          <p:cNvSpPr/>
          <p:nvPr/>
        </p:nvSpPr>
        <p:spPr>
          <a:xfrm>
            <a:off x="905691" y="4124738"/>
            <a:ext cx="6096000" cy="1631216"/>
          </a:xfrm>
          <a:prstGeom prst="rect">
            <a:avLst/>
          </a:prstGeom>
        </p:spPr>
        <p:txBody>
          <a:bodyPr>
            <a:spAutoFit/>
          </a:bodyPr>
          <a:lstStyle/>
          <a:p>
            <a:r>
              <a:rPr lang="en-US" sz="2500" dirty="0">
                <a:latin typeface="Raleway"/>
              </a:rPr>
              <a:t>Women, like men, must be educated with a view to action, or their studies cannot be called education.</a:t>
            </a:r>
          </a:p>
          <a:p>
            <a:r>
              <a:rPr lang="en-US" sz="2500" dirty="0">
                <a:latin typeface="Raleway"/>
              </a:rPr>
              <a:t>~Harriet Martineau, 1831</a:t>
            </a:r>
            <a:endParaRPr lang="en-US" sz="2500" dirty="0"/>
          </a:p>
        </p:txBody>
      </p:sp>
    </p:spTree>
    <p:extLst>
      <p:ext uri="{BB962C8B-B14F-4D97-AF65-F5344CB8AC3E}">
        <p14:creationId xmlns:p14="http://schemas.microsoft.com/office/powerpoint/2010/main" val="410208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F0FD96-C9E3-426E-90CD-F9539E3291E0}"/>
              </a:ext>
            </a:extLst>
          </p:cNvPr>
          <p:cNvSpPr>
            <a:spLocks noGrp="1"/>
          </p:cNvSpPr>
          <p:nvPr>
            <p:ph type="title"/>
          </p:nvPr>
        </p:nvSpPr>
        <p:spPr>
          <a:xfrm>
            <a:off x="4815840" y="568345"/>
            <a:ext cx="6888431" cy="1560716"/>
          </a:xfrm>
        </p:spPr>
        <p:txBody>
          <a:bodyPr/>
          <a:lstStyle/>
          <a:p>
            <a:r>
              <a:rPr lang="en-US" dirty="0"/>
              <a:t>Early Higher Education for Women</a:t>
            </a:r>
          </a:p>
        </p:txBody>
      </p:sp>
      <p:sp>
        <p:nvSpPr>
          <p:cNvPr id="3" name="Content Placeholder 2">
            <a:extLst>
              <a:ext uri="{FF2B5EF4-FFF2-40B4-BE49-F238E27FC236}">
                <a16:creationId xmlns:a16="http://schemas.microsoft.com/office/drawing/2014/main" xmlns="" id="{16540694-84BC-4BDB-8F9B-D2B1F652DE5B}"/>
              </a:ext>
            </a:extLst>
          </p:cNvPr>
          <p:cNvSpPr>
            <a:spLocks noGrp="1"/>
          </p:cNvSpPr>
          <p:nvPr>
            <p:ph idx="1"/>
          </p:nvPr>
        </p:nvSpPr>
        <p:spPr>
          <a:xfrm>
            <a:off x="2933700" y="2438399"/>
            <a:ext cx="9258300" cy="4419601"/>
          </a:xfrm>
        </p:spPr>
        <p:txBody>
          <a:bodyPr>
            <a:normAutofit/>
          </a:bodyPr>
          <a:lstStyle/>
          <a:p>
            <a:r>
              <a:rPr lang="en-US" dirty="0"/>
              <a:t>Clinton Female Seminary (later Georgia Female College/now Wesleyan) (1821)</a:t>
            </a:r>
          </a:p>
          <a:p>
            <a:r>
              <a:rPr lang="en-US" dirty="0"/>
              <a:t>Troy Female Seminary (1821), New York*</a:t>
            </a:r>
          </a:p>
          <a:p>
            <a:r>
              <a:rPr lang="en-US" dirty="0"/>
              <a:t>Hartford Female Seminary (1823)*</a:t>
            </a:r>
          </a:p>
          <a:p>
            <a:r>
              <a:rPr lang="en-US" dirty="0"/>
              <a:t>Columbia Female Academy (today Stephens College) (1833)</a:t>
            </a:r>
          </a:p>
          <a:p>
            <a:r>
              <a:rPr lang="en-US" dirty="0"/>
              <a:t>Wheaton Female Seminary in Norton, Massachusetts (1834)</a:t>
            </a:r>
          </a:p>
          <a:p>
            <a:r>
              <a:rPr lang="en-US" dirty="0"/>
              <a:t>Mount Holyoke Female Seminary (1837)*</a:t>
            </a:r>
          </a:p>
          <a:p>
            <a:r>
              <a:rPr lang="en-US" dirty="0"/>
              <a:t>Oberlin (admitted women in 1837)</a:t>
            </a:r>
          </a:p>
          <a:p>
            <a:r>
              <a:rPr lang="en-US" dirty="0"/>
              <a:t>Seven Sisters (Barnard, Radcliffe, Pembroke…companion to Ivy League) (1837-1889)</a:t>
            </a:r>
          </a:p>
          <a:p>
            <a:pPr marL="0" indent="0">
              <a:buNone/>
            </a:pPr>
            <a:endParaRPr lang="en-US" dirty="0"/>
          </a:p>
          <a:p>
            <a:pPr marL="0" indent="0">
              <a:buNone/>
            </a:pPr>
            <a:r>
              <a:rPr lang="en-US" sz="1500" i="1" dirty="0"/>
              <a:t>*Typically most referenced institutions</a:t>
            </a:r>
          </a:p>
          <a:p>
            <a:endParaRPr lang="en-US" dirty="0"/>
          </a:p>
        </p:txBody>
      </p:sp>
      <p:pic>
        <p:nvPicPr>
          <p:cNvPr id="7172" name="Picture 4" descr="Image result for hartford female seminary">
            <a:extLst>
              <a:ext uri="{FF2B5EF4-FFF2-40B4-BE49-F238E27FC236}">
                <a16:creationId xmlns:a16="http://schemas.microsoft.com/office/drawing/2014/main" xmlns="" id="{C5236A32-58A7-43C8-AFC6-BF3054145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58" y="174986"/>
            <a:ext cx="3394983" cy="203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3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FCA77-C9BE-44FF-9226-4F5876A9ABBC}"/>
              </a:ext>
            </a:extLst>
          </p:cNvPr>
          <p:cNvSpPr>
            <a:spLocks noGrp="1"/>
          </p:cNvSpPr>
          <p:nvPr>
            <p:ph type="title"/>
          </p:nvPr>
        </p:nvSpPr>
        <p:spPr>
          <a:xfrm>
            <a:off x="278674" y="568345"/>
            <a:ext cx="11843657" cy="1560716"/>
          </a:xfrm>
        </p:spPr>
        <p:txBody>
          <a:bodyPr/>
          <a:lstStyle/>
          <a:p>
            <a:r>
              <a:rPr lang="en-US" dirty="0"/>
              <a:t>18</a:t>
            </a:r>
            <a:r>
              <a:rPr lang="en-US" baseline="30000" dirty="0"/>
              <a:t>th</a:t>
            </a:r>
            <a:r>
              <a:rPr lang="en-US" dirty="0"/>
              <a:t> Century Higher Education for Women?</a:t>
            </a:r>
          </a:p>
        </p:txBody>
      </p:sp>
      <p:sp>
        <p:nvSpPr>
          <p:cNvPr id="3" name="Content Placeholder 2">
            <a:extLst>
              <a:ext uri="{FF2B5EF4-FFF2-40B4-BE49-F238E27FC236}">
                <a16:creationId xmlns:a16="http://schemas.microsoft.com/office/drawing/2014/main" xmlns="" id="{7FC70C72-3A48-426A-8D91-04961AEB4588}"/>
              </a:ext>
            </a:extLst>
          </p:cNvPr>
          <p:cNvSpPr>
            <a:spLocks noGrp="1"/>
          </p:cNvSpPr>
          <p:nvPr>
            <p:ph idx="1"/>
          </p:nvPr>
        </p:nvSpPr>
        <p:spPr>
          <a:xfrm>
            <a:off x="1489166" y="2438400"/>
            <a:ext cx="10215105" cy="3651504"/>
          </a:xfrm>
        </p:spPr>
        <p:txBody>
          <a:bodyPr>
            <a:normAutofit fontScale="92500" lnSpcReduction="10000"/>
          </a:bodyPr>
          <a:lstStyle/>
          <a:p>
            <a:pPr>
              <a:buFont typeface="Wingdings" panose="05000000000000000000" pitchFamily="2" charset="2"/>
              <a:buChar char="v"/>
            </a:pPr>
            <a:r>
              <a:rPr lang="en-US" sz="3000" dirty="0"/>
              <a:t>Moravian Female Seminary in Germantown/Bethlehem, Pennsylvania (1742)</a:t>
            </a:r>
          </a:p>
          <a:p>
            <a:pPr>
              <a:buFont typeface="Wingdings" panose="05000000000000000000" pitchFamily="2" charset="2"/>
              <a:buChar char="v"/>
            </a:pPr>
            <a:r>
              <a:rPr lang="en-US" sz="3000" dirty="0"/>
              <a:t>Salem College in North Carolina (later Salem Female Academy) (1772)</a:t>
            </a:r>
          </a:p>
          <a:p>
            <a:pPr>
              <a:buFont typeface="Wingdings" panose="05000000000000000000" pitchFamily="2" charset="2"/>
              <a:buChar char="v"/>
            </a:pPr>
            <a:r>
              <a:rPr lang="en-US" sz="3000" dirty="0"/>
              <a:t>Young Ladies’ Academy in Philadelphia, </a:t>
            </a:r>
          </a:p>
          <a:p>
            <a:pPr marL="0" indent="0">
              <a:buNone/>
            </a:pPr>
            <a:r>
              <a:rPr lang="en-US" sz="3000" dirty="0"/>
              <a:t>    Pennsylvania (1787)</a:t>
            </a:r>
          </a:p>
          <a:p>
            <a:pPr lvl="1">
              <a:buFont typeface="Wingdings" panose="05000000000000000000" pitchFamily="2" charset="2"/>
              <a:buChar char="v"/>
            </a:pPr>
            <a:r>
              <a:rPr lang="en-US" sz="3000" dirty="0"/>
              <a:t>First chartered female academy in the U.S. by 1792</a:t>
            </a:r>
          </a:p>
          <a:p>
            <a:endParaRPr lang="en-US" dirty="0"/>
          </a:p>
        </p:txBody>
      </p:sp>
      <p:pic>
        <p:nvPicPr>
          <p:cNvPr id="6146" name="Picture 2" descr="Andrew Benade's fines for violations of rules at the Bethlehem Boarding School for Girls">
            <a:extLst>
              <a:ext uri="{FF2B5EF4-FFF2-40B4-BE49-F238E27FC236}">
                <a16:creationId xmlns:a16="http://schemas.microsoft.com/office/drawing/2014/main" xmlns="" id="{C1F5B00B-2B8B-4CD0-B99E-D4969BDDB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047" y="4066903"/>
            <a:ext cx="2193430" cy="259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74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27E4C-B0A2-4D48-BCEB-AD3947177CC1}"/>
              </a:ext>
            </a:extLst>
          </p:cNvPr>
          <p:cNvSpPr>
            <a:spLocks noGrp="1"/>
          </p:cNvSpPr>
          <p:nvPr>
            <p:ph type="title"/>
          </p:nvPr>
        </p:nvSpPr>
        <p:spPr>
          <a:xfrm>
            <a:off x="1062446" y="568345"/>
            <a:ext cx="10641825" cy="1560716"/>
          </a:xfrm>
        </p:spPr>
        <p:txBody>
          <a:bodyPr>
            <a:normAutofit/>
          </a:bodyPr>
          <a:lstStyle/>
          <a:p>
            <a:pPr algn="ctr"/>
            <a:r>
              <a:rPr lang="en-US" sz="5000" dirty="0"/>
              <a:t>College vs. Academy</a:t>
            </a:r>
          </a:p>
        </p:txBody>
      </p:sp>
      <p:sp>
        <p:nvSpPr>
          <p:cNvPr id="3" name="Content Placeholder 2">
            <a:extLst>
              <a:ext uri="{FF2B5EF4-FFF2-40B4-BE49-F238E27FC236}">
                <a16:creationId xmlns:a16="http://schemas.microsoft.com/office/drawing/2014/main" xmlns="" id="{370911BB-75B0-43EC-89A7-55C591D42ABF}"/>
              </a:ext>
            </a:extLst>
          </p:cNvPr>
          <p:cNvSpPr>
            <a:spLocks noGrp="1"/>
          </p:cNvSpPr>
          <p:nvPr>
            <p:ph idx="1"/>
          </p:nvPr>
        </p:nvSpPr>
        <p:spPr>
          <a:xfrm>
            <a:off x="975360" y="2211977"/>
            <a:ext cx="11078988" cy="4484913"/>
          </a:xfrm>
        </p:spPr>
        <p:txBody>
          <a:bodyPr>
            <a:normAutofit fontScale="85000" lnSpcReduction="20000"/>
          </a:bodyPr>
          <a:lstStyle/>
          <a:p>
            <a:pPr marL="0" indent="0">
              <a:buNone/>
            </a:pPr>
            <a:r>
              <a:rPr lang="en-US" sz="2400" dirty="0"/>
              <a:t>“Defining exactly what was meant by the term institute, academy, seminary, and college is a difficult, perhaps impossible task. There were no clear definitions at the time; indeed, higher education was ‘a flexible nineteenth century concept’” (Nash, 2005).</a:t>
            </a:r>
          </a:p>
          <a:p>
            <a:endParaRPr lang="en-US" sz="2400" dirty="0"/>
          </a:p>
          <a:p>
            <a:pPr marL="0" indent="0">
              <a:buNone/>
            </a:pPr>
            <a:r>
              <a:rPr lang="en-US" sz="2400" dirty="0"/>
              <a:t>Colleges: 3-4 years, degree earning, mostly male</a:t>
            </a:r>
          </a:p>
          <a:p>
            <a:pPr marL="0" indent="0">
              <a:buNone/>
            </a:pPr>
            <a:r>
              <a:rPr lang="en-US" sz="2400" dirty="0"/>
              <a:t>Academies: beyond traditional degrees offered at colleges (more specialized)</a:t>
            </a:r>
          </a:p>
          <a:p>
            <a:pPr lvl="1"/>
            <a:r>
              <a:rPr lang="en-US" sz="2400" dirty="0"/>
              <a:t>Colleges and academies interchangeable (male)</a:t>
            </a:r>
          </a:p>
          <a:p>
            <a:pPr lvl="1"/>
            <a:r>
              <a:rPr lang="en-US" sz="2400" dirty="0"/>
              <a:t>Academies and seminaries interchangeable (female)</a:t>
            </a:r>
          </a:p>
          <a:p>
            <a:pPr lvl="1"/>
            <a:endParaRPr lang="en-US" sz="2400" dirty="0"/>
          </a:p>
          <a:p>
            <a:pPr marL="320040" lvl="1" indent="0">
              <a:buNone/>
            </a:pPr>
            <a:r>
              <a:rPr lang="en-US" sz="2400" b="1" i="1" dirty="0"/>
              <a:t>As a result, the historiography of female education is complicated through this language. </a:t>
            </a:r>
          </a:p>
          <a:p>
            <a:pPr marL="320040" lvl="1" indent="0">
              <a:buNone/>
            </a:pPr>
            <a:r>
              <a:rPr lang="en-US" sz="2400" b="1" i="1" dirty="0"/>
              <a:t>How many schools/opportunities for institutionalized education have been ignored in the historiography as a result of terminology?</a:t>
            </a:r>
          </a:p>
          <a:p>
            <a:endParaRPr lang="en-US" sz="2400" dirty="0"/>
          </a:p>
          <a:p>
            <a:endParaRPr lang="en-US" dirty="0"/>
          </a:p>
        </p:txBody>
      </p:sp>
      <p:pic>
        <p:nvPicPr>
          <p:cNvPr id="5122" name="Picture 2" descr="Image result for young ladies academy of philadelphia">
            <a:extLst>
              <a:ext uri="{FF2B5EF4-FFF2-40B4-BE49-F238E27FC236}">
                <a16:creationId xmlns:a16="http://schemas.microsoft.com/office/drawing/2014/main" xmlns="" id="{A49F0F61-F20E-47EE-9386-335B338B4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958" y="3429000"/>
            <a:ext cx="2536313" cy="186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66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heel(1)">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p:cTn id="2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7" dur="500"/>
                                        <p:tgtEl>
                                          <p:spTgt spid="3">
                                            <p:txEl>
                                              <p:pRg st="7" end="7"/>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p:cTn id="3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F7A24-BBA4-46E8-8225-EB320DBA4D1F}"/>
              </a:ext>
            </a:extLst>
          </p:cNvPr>
          <p:cNvSpPr>
            <a:spLocks noGrp="1"/>
          </p:cNvSpPr>
          <p:nvPr>
            <p:ph type="title"/>
          </p:nvPr>
        </p:nvSpPr>
        <p:spPr>
          <a:xfrm>
            <a:off x="644434" y="568345"/>
            <a:ext cx="11059837" cy="1560716"/>
          </a:xfrm>
        </p:spPr>
        <p:txBody>
          <a:bodyPr/>
          <a:lstStyle/>
          <a:p>
            <a:r>
              <a:rPr lang="en-US" dirty="0"/>
              <a:t>Historians’ Perspectives: </a:t>
            </a:r>
            <a:br>
              <a:rPr lang="en-US" dirty="0"/>
            </a:br>
            <a:r>
              <a:rPr lang="en-US" dirty="0"/>
              <a:t>Influencing Factors</a:t>
            </a:r>
          </a:p>
        </p:txBody>
      </p:sp>
      <p:sp>
        <p:nvSpPr>
          <p:cNvPr id="3" name="Content Placeholder 2">
            <a:extLst>
              <a:ext uri="{FF2B5EF4-FFF2-40B4-BE49-F238E27FC236}">
                <a16:creationId xmlns:a16="http://schemas.microsoft.com/office/drawing/2014/main" xmlns="" id="{47CB23B2-1856-4408-A83A-821FCC2A8ECB}"/>
              </a:ext>
            </a:extLst>
          </p:cNvPr>
          <p:cNvSpPr>
            <a:spLocks noGrp="1"/>
          </p:cNvSpPr>
          <p:nvPr>
            <p:ph idx="1"/>
          </p:nvPr>
        </p:nvSpPr>
        <p:spPr>
          <a:xfrm>
            <a:off x="2551611" y="2438400"/>
            <a:ext cx="9152661" cy="3651504"/>
          </a:xfrm>
        </p:spPr>
        <p:txBody>
          <a:bodyPr>
            <a:noAutofit/>
          </a:bodyPr>
          <a:lstStyle/>
          <a:p>
            <a:r>
              <a:rPr lang="en-US" sz="3000" dirty="0"/>
              <a:t>Women’s (all!) history is often defined by the </a:t>
            </a:r>
            <a:r>
              <a:rPr lang="en-US" sz="3000" b="1" i="1" dirty="0"/>
              <a:t>social context </a:t>
            </a:r>
            <a:r>
              <a:rPr lang="en-US" sz="3000" dirty="0"/>
              <a:t>in which the historian is influenced. </a:t>
            </a:r>
          </a:p>
          <a:p>
            <a:r>
              <a:rPr lang="en-US" sz="3000" dirty="0"/>
              <a:t>We need to better contextualize these perspectives by viewing their analysis </a:t>
            </a:r>
            <a:r>
              <a:rPr lang="en-US" sz="3000" b="1" i="1" dirty="0"/>
              <a:t>at the time </a:t>
            </a:r>
            <a:r>
              <a:rPr lang="en-US" sz="3000" dirty="0"/>
              <a:t>in which they were produced</a:t>
            </a:r>
          </a:p>
          <a:p>
            <a:r>
              <a:rPr lang="en-US" sz="3000" dirty="0"/>
              <a:t>This presentation includes three historical perspectives (1957, 1980, 2005)</a:t>
            </a:r>
          </a:p>
        </p:txBody>
      </p:sp>
      <p:pic>
        <p:nvPicPr>
          <p:cNvPr id="4098" name="Picture 2" descr="Image result for influence clipart">
            <a:extLst>
              <a:ext uri="{FF2B5EF4-FFF2-40B4-BE49-F238E27FC236}">
                <a16:creationId xmlns:a16="http://schemas.microsoft.com/office/drawing/2014/main" xmlns="" id="{90B4F33B-B6AB-490A-9794-84508F55D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364" y="374673"/>
            <a:ext cx="2035063" cy="156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17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CB931-4ABE-40AC-A32D-8D53EFDAB69F}"/>
              </a:ext>
            </a:extLst>
          </p:cNvPr>
          <p:cNvSpPr>
            <a:spLocks noGrp="1"/>
          </p:cNvSpPr>
          <p:nvPr>
            <p:ph type="title"/>
          </p:nvPr>
        </p:nvSpPr>
        <p:spPr>
          <a:xfrm>
            <a:off x="757646" y="568345"/>
            <a:ext cx="10946625" cy="1560716"/>
          </a:xfrm>
        </p:spPr>
        <p:txBody>
          <a:bodyPr/>
          <a:lstStyle/>
          <a:p>
            <a:r>
              <a:rPr lang="en-US" dirty="0"/>
              <a:t>Historians’ Analyses: Secondary Sources</a:t>
            </a:r>
          </a:p>
        </p:txBody>
      </p:sp>
      <p:sp>
        <p:nvSpPr>
          <p:cNvPr id="3" name="Content Placeholder 2">
            <a:extLst>
              <a:ext uri="{FF2B5EF4-FFF2-40B4-BE49-F238E27FC236}">
                <a16:creationId xmlns:a16="http://schemas.microsoft.com/office/drawing/2014/main" xmlns="" id="{E7D30626-4FF4-43CE-86DC-7CA78296C356}"/>
              </a:ext>
            </a:extLst>
          </p:cNvPr>
          <p:cNvSpPr>
            <a:spLocks noGrp="1"/>
          </p:cNvSpPr>
          <p:nvPr>
            <p:ph idx="1"/>
          </p:nvPr>
        </p:nvSpPr>
        <p:spPr>
          <a:xfrm>
            <a:off x="757646" y="2203269"/>
            <a:ext cx="10946625" cy="4654731"/>
          </a:xfrm>
        </p:spPr>
        <p:txBody>
          <a:bodyPr>
            <a:normAutofit fontScale="85000" lnSpcReduction="10000"/>
          </a:bodyPr>
          <a:lstStyle/>
          <a:p>
            <a:pPr marL="0" indent="0">
              <a:buNone/>
            </a:pPr>
            <a:r>
              <a:rPr lang="en-US" dirty="0" err="1"/>
              <a:t>Savin</a:t>
            </a:r>
            <a:r>
              <a:rPr lang="en-US" dirty="0"/>
              <a:t>, M.B. &amp; Abrahams, H.J.  (1957) The Young Ladies’ Academy of Philadelphia</a:t>
            </a:r>
            <a:r>
              <a:rPr lang="en-US" i="1" dirty="0"/>
              <a:t>. History of Education Journal, 8(2), 58-67. 	(</a:t>
            </a:r>
            <a:r>
              <a:rPr lang="en-US" dirty="0"/>
              <a:t>p. 59-61)</a:t>
            </a:r>
          </a:p>
          <a:p>
            <a:pPr marL="0" indent="0">
              <a:buNone/>
            </a:pPr>
            <a:r>
              <a:rPr lang="en-US" dirty="0"/>
              <a:t>Kerber, L. (1980) </a:t>
            </a:r>
            <a:r>
              <a:rPr lang="en-US" i="1" dirty="0"/>
              <a:t>Women of the Republic: Intellect and Ideology in Revolutionary America</a:t>
            </a:r>
            <a:r>
              <a:rPr lang="en-US" dirty="0"/>
              <a:t>. Chapel Hill: University of North 	Carolina. (p. 31-35)</a:t>
            </a:r>
          </a:p>
          <a:p>
            <a:pPr marL="0" indent="0">
              <a:buNone/>
            </a:pPr>
            <a:r>
              <a:rPr lang="en-US" dirty="0"/>
              <a:t>Nash, M.A. (2005).  Women’s education in the United States 1780-1840. New York: Palgrave MacMillan. (p. 35-36). </a:t>
            </a:r>
          </a:p>
          <a:p>
            <a:pPr marL="0" indent="0">
              <a:buNone/>
            </a:pPr>
            <a:endParaRPr lang="en-US" sz="2600" dirty="0"/>
          </a:p>
          <a:p>
            <a:r>
              <a:rPr lang="en-US" sz="2600" dirty="0"/>
              <a:t>What are the social-cultural barriers? Are these gendered? What role did/could education play in shaping norms?</a:t>
            </a:r>
          </a:p>
          <a:p>
            <a:r>
              <a:rPr lang="en-US" sz="2600" dirty="0"/>
              <a:t>How can primary sources shape this history (as compared to women’s history portrayed in standards/textbooks/narratives?)</a:t>
            </a:r>
          </a:p>
          <a:p>
            <a:r>
              <a:rPr lang="en-US" sz="2600" dirty="0"/>
              <a:t>How can contextualizing secondary sources on higher education for females assist in the narrative?</a:t>
            </a:r>
          </a:p>
        </p:txBody>
      </p:sp>
      <p:pic>
        <p:nvPicPr>
          <p:cNvPr id="3074" name="Picture 2" descr="Image result for clear magnifying glass clipart">
            <a:extLst>
              <a:ext uri="{FF2B5EF4-FFF2-40B4-BE49-F238E27FC236}">
                <a16:creationId xmlns:a16="http://schemas.microsoft.com/office/drawing/2014/main" xmlns="" id="{CF2AAA34-F17A-4D49-AA6E-5FF345D7B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37283">
            <a:off x="403611" y="-4353"/>
            <a:ext cx="2373086" cy="247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90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heel(1)">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FB43E-59F9-469C-83CF-8B5D6B30AFEE}"/>
              </a:ext>
            </a:extLst>
          </p:cNvPr>
          <p:cNvSpPr>
            <a:spLocks noGrp="1"/>
          </p:cNvSpPr>
          <p:nvPr>
            <p:ph type="title"/>
          </p:nvPr>
        </p:nvSpPr>
        <p:spPr>
          <a:xfrm>
            <a:off x="2307772" y="568345"/>
            <a:ext cx="9396500" cy="1560716"/>
          </a:xfrm>
        </p:spPr>
        <p:txBody>
          <a:bodyPr/>
          <a:lstStyle/>
          <a:p>
            <a:r>
              <a:rPr lang="en-US" dirty="0"/>
              <a:t>Using Primary Sources</a:t>
            </a:r>
          </a:p>
        </p:txBody>
      </p:sp>
      <p:sp>
        <p:nvSpPr>
          <p:cNvPr id="3" name="Content Placeholder 2">
            <a:extLst>
              <a:ext uri="{FF2B5EF4-FFF2-40B4-BE49-F238E27FC236}">
                <a16:creationId xmlns:a16="http://schemas.microsoft.com/office/drawing/2014/main" xmlns="" id="{EB40B203-95F8-4038-A9C1-23A2D25D7BAC}"/>
              </a:ext>
            </a:extLst>
          </p:cNvPr>
          <p:cNvSpPr>
            <a:spLocks noGrp="1"/>
          </p:cNvSpPr>
          <p:nvPr>
            <p:ph idx="1"/>
          </p:nvPr>
        </p:nvSpPr>
        <p:spPr>
          <a:xfrm>
            <a:off x="1725283" y="2438400"/>
            <a:ext cx="10240293" cy="3651504"/>
          </a:xfrm>
        </p:spPr>
        <p:txBody>
          <a:bodyPr>
            <a:noAutofit/>
          </a:bodyPr>
          <a:lstStyle/>
          <a:p>
            <a:r>
              <a:rPr lang="en-US" sz="2200" dirty="0"/>
              <a:t>Mrs. Harriet Gould Drake </a:t>
            </a:r>
            <a:r>
              <a:rPr lang="en-US" sz="2200" dirty="0" err="1"/>
              <a:t>Tinkam</a:t>
            </a:r>
            <a:r>
              <a:rPr lang="en-US" sz="2200" dirty="0"/>
              <a:t>, Recollections of a Moravian Boarding School, 1817</a:t>
            </a:r>
          </a:p>
          <a:p>
            <a:r>
              <a:rPr lang="en-US" sz="2200" dirty="0"/>
              <a:t>Bethlehem Boarding School for Girls Student “Cyphering Book”  1790</a:t>
            </a:r>
          </a:p>
          <a:p>
            <a:r>
              <a:rPr lang="en-US" sz="2200" dirty="0"/>
              <a:t>Abigail Adams to John </a:t>
            </a:r>
            <a:r>
              <a:rPr lang="en-US" sz="2200" dirty="0" err="1"/>
              <a:t>Thaxter</a:t>
            </a:r>
            <a:r>
              <a:rPr lang="en-US" sz="2200" dirty="0"/>
              <a:t>, 15 February 1778 </a:t>
            </a:r>
          </a:p>
          <a:p>
            <a:r>
              <a:rPr lang="en-US" sz="2200" dirty="0"/>
              <a:t>Thomas Jefferson to Nathaniel Burwell, 14 March 1818</a:t>
            </a:r>
          </a:p>
          <a:p>
            <a:pPr>
              <a:spcBef>
                <a:spcPts val="600"/>
              </a:spcBef>
            </a:pPr>
            <a:r>
              <a:rPr lang="en-US" sz="2200" dirty="0"/>
              <a:t>Benjamin Rush, </a:t>
            </a:r>
            <a:r>
              <a:rPr lang="en-US" sz="2200" i="1" dirty="0"/>
              <a:t>Thoughts Upon Female Education, </a:t>
            </a:r>
            <a:r>
              <a:rPr lang="en-US" sz="2200" dirty="0"/>
              <a:t>1787</a:t>
            </a:r>
          </a:p>
          <a:p>
            <a:pPr>
              <a:spcBef>
                <a:spcPts val="600"/>
              </a:spcBef>
            </a:pPr>
            <a:r>
              <a:rPr lang="en-US" sz="2200" dirty="0"/>
              <a:t>Judith Sargent Murray, O</a:t>
            </a:r>
            <a:r>
              <a:rPr lang="en-US" sz="2200" i="1" dirty="0"/>
              <a:t>n the Equality of the Sexes</a:t>
            </a:r>
            <a:r>
              <a:rPr lang="en-US" sz="2200" dirty="0"/>
              <a:t>, 1790</a:t>
            </a:r>
          </a:p>
          <a:p>
            <a:pPr>
              <a:lnSpc>
                <a:spcPct val="100000"/>
              </a:lnSpc>
              <a:spcBef>
                <a:spcPts val="600"/>
              </a:spcBef>
            </a:pPr>
            <a:r>
              <a:rPr lang="en-US" sz="2200" dirty="0"/>
              <a:t>Selected quotes on females education (Obama, Martineau,</a:t>
            </a:r>
          </a:p>
          <a:p>
            <a:pPr marL="0" indent="0">
              <a:lnSpc>
                <a:spcPct val="100000"/>
              </a:lnSpc>
              <a:spcBef>
                <a:spcPts val="600"/>
              </a:spcBef>
              <a:buNone/>
            </a:pPr>
            <a:r>
              <a:rPr lang="en-US" sz="2200" dirty="0"/>
              <a:t>      Mann, Emerson, Wollstonecraft, Willard)</a:t>
            </a:r>
          </a:p>
        </p:txBody>
      </p:sp>
      <p:pic>
        <p:nvPicPr>
          <p:cNvPr id="2050" name="Picture 2" descr="Image result for young ladies academy of philadelphia">
            <a:extLst>
              <a:ext uri="{FF2B5EF4-FFF2-40B4-BE49-F238E27FC236}">
                <a16:creationId xmlns:a16="http://schemas.microsoft.com/office/drawing/2014/main" xmlns="" id="{382F50CD-3FCE-4CD1-8BCB-3DEF91C88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498" y="3952532"/>
            <a:ext cx="2600461" cy="2337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judith sargent murray">
            <a:extLst>
              <a:ext uri="{FF2B5EF4-FFF2-40B4-BE49-F238E27FC236}">
                <a16:creationId xmlns:a16="http://schemas.microsoft.com/office/drawing/2014/main" xmlns="" id="{9CC97ACF-7D27-4B4B-BA19-16DD8A43C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9440" y="126850"/>
            <a:ext cx="1617397" cy="200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6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9E105F-CC26-4DCE-A94D-C52EE4D9221A}"/>
              </a:ext>
            </a:extLst>
          </p:cNvPr>
          <p:cNvSpPr>
            <a:spLocks noGrp="1"/>
          </p:cNvSpPr>
          <p:nvPr>
            <p:ph type="title"/>
          </p:nvPr>
        </p:nvSpPr>
        <p:spPr>
          <a:xfrm>
            <a:off x="490316" y="185167"/>
            <a:ext cx="11213955" cy="1560716"/>
          </a:xfrm>
        </p:spPr>
        <p:txBody>
          <a:bodyPr>
            <a:normAutofit/>
          </a:bodyPr>
          <a:lstStyle/>
          <a:p>
            <a:r>
              <a:rPr lang="en-US" sz="3000" dirty="0"/>
              <a:t>A series of maps to Willard's History of the United States, or, Republic of America. Designed for schools and private libraries.</a:t>
            </a:r>
          </a:p>
        </p:txBody>
      </p:sp>
      <p:pic>
        <p:nvPicPr>
          <p:cNvPr id="10244" name="Picture 4">
            <a:extLst>
              <a:ext uri="{FF2B5EF4-FFF2-40B4-BE49-F238E27FC236}">
                <a16:creationId xmlns:a16="http://schemas.microsoft.com/office/drawing/2014/main" xmlns="" id="{2A0707A8-2002-4822-8FC3-B7DED5B5A4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7260" y="1389940"/>
            <a:ext cx="8140043" cy="61993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A85898C5-3803-4F6D-BECD-F94B1232BF7D}"/>
              </a:ext>
            </a:extLst>
          </p:cNvPr>
          <p:cNvSpPr/>
          <p:nvPr/>
        </p:nvSpPr>
        <p:spPr>
          <a:xfrm>
            <a:off x="5880921" y="1328980"/>
            <a:ext cx="6489918" cy="646331"/>
          </a:xfrm>
          <a:prstGeom prst="rect">
            <a:avLst/>
          </a:prstGeom>
        </p:spPr>
        <p:txBody>
          <a:bodyPr wrap="none">
            <a:spAutoFit/>
          </a:bodyPr>
          <a:lstStyle/>
          <a:p>
            <a:r>
              <a:rPr lang="en-US" dirty="0"/>
              <a:t>Emma Willard, 1828 </a:t>
            </a:r>
            <a:r>
              <a:rPr lang="en-US" dirty="0">
                <a:hlinkClick r:id="rId3"/>
              </a:rPr>
              <a:t>http://hdl.loc.gov/loc.gmd/g3701sm.gct00033</a:t>
            </a:r>
            <a:endParaRPr lang="en-US" dirty="0"/>
          </a:p>
          <a:p>
            <a:r>
              <a:rPr lang="en-US" dirty="0"/>
              <a:t>America’s first female mapmaker</a:t>
            </a:r>
          </a:p>
        </p:txBody>
      </p:sp>
    </p:spTree>
    <p:extLst>
      <p:ext uri="{BB962C8B-B14F-4D97-AF65-F5344CB8AC3E}">
        <p14:creationId xmlns:p14="http://schemas.microsoft.com/office/powerpoint/2010/main" val="101773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849D7C91-2191-40BD-B624-FCBF55DF99A1}"/>
              </a:ext>
            </a:extLst>
          </p:cNvPr>
          <p:cNvPicPr>
            <a:picLocks noGrp="1" noChangeAspect="1"/>
          </p:cNvPicPr>
          <p:nvPr>
            <p:ph idx="1"/>
          </p:nvPr>
        </p:nvPicPr>
        <p:blipFill>
          <a:blip r:embed="rId2"/>
          <a:stretch>
            <a:fillRect/>
          </a:stretch>
        </p:blipFill>
        <p:spPr>
          <a:xfrm>
            <a:off x="5204628" y="43044"/>
            <a:ext cx="6378920" cy="5548235"/>
          </a:xfrm>
        </p:spPr>
      </p:pic>
      <p:pic>
        <p:nvPicPr>
          <p:cNvPr id="1026" name="Picture 2" descr="Susan Shimer Cyphering Book">
            <a:extLst>
              <a:ext uri="{FF2B5EF4-FFF2-40B4-BE49-F238E27FC236}">
                <a16:creationId xmlns:a16="http://schemas.microsoft.com/office/drawing/2014/main" xmlns="" id="{76D6D878-2C64-4847-B796-6BD142B7B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27" y="76335"/>
            <a:ext cx="3476330" cy="4364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san Shimer Cyphering Book">
            <a:extLst>
              <a:ext uri="{FF2B5EF4-FFF2-40B4-BE49-F238E27FC236}">
                <a16:creationId xmlns:a16="http://schemas.microsoft.com/office/drawing/2014/main" xmlns="" id="{F2D71279-69C9-407D-AE3E-52B33B6E8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1383" y="2423603"/>
            <a:ext cx="3393245" cy="42604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094CA000-F49D-44B1-93C9-924B21D18207}"/>
              </a:ext>
            </a:extLst>
          </p:cNvPr>
          <p:cNvSpPr txBox="1"/>
          <p:nvPr/>
        </p:nvSpPr>
        <p:spPr>
          <a:xfrm>
            <a:off x="9463596" y="4553806"/>
            <a:ext cx="2811537" cy="2862322"/>
          </a:xfrm>
          <a:prstGeom prst="rect">
            <a:avLst/>
          </a:prstGeom>
          <a:noFill/>
        </p:spPr>
        <p:txBody>
          <a:bodyPr wrap="square" rtlCol="0">
            <a:spAutoFit/>
          </a:bodyPr>
          <a:lstStyle/>
          <a:p>
            <a:r>
              <a:rPr lang="en-US" dirty="0">
                <a:latin typeface="+mj-lt"/>
              </a:rPr>
              <a:t>What do these sources suggest about higher education?</a:t>
            </a:r>
          </a:p>
          <a:p>
            <a:endParaRPr lang="en-US" dirty="0">
              <a:latin typeface="+mj-lt"/>
            </a:endParaRPr>
          </a:p>
          <a:p>
            <a:r>
              <a:rPr lang="en-US" dirty="0">
                <a:latin typeface="+mj-lt"/>
              </a:rPr>
              <a:t>What might be the socio-cultural contexts present in society? How do you know?</a:t>
            </a:r>
          </a:p>
          <a:p>
            <a:endParaRPr lang="en-US" dirty="0">
              <a:latin typeface="+mj-lt"/>
            </a:endParaRPr>
          </a:p>
          <a:p>
            <a:endParaRPr lang="en-US" dirty="0"/>
          </a:p>
        </p:txBody>
      </p:sp>
    </p:spTree>
    <p:extLst>
      <p:ext uri="{BB962C8B-B14F-4D97-AF65-F5344CB8AC3E}">
        <p14:creationId xmlns:p14="http://schemas.microsoft.com/office/powerpoint/2010/main" val="2480159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8CCADDC-97B7-42EA-9420-7EBDE7DEA112}"/>
              </a:ext>
            </a:extLst>
          </p:cNvPr>
          <p:cNvPicPr>
            <a:picLocks noGrp="1" noChangeAspect="1"/>
          </p:cNvPicPr>
          <p:nvPr>
            <p:ph idx="1"/>
          </p:nvPr>
        </p:nvPicPr>
        <p:blipFill>
          <a:blip r:embed="rId2"/>
          <a:stretch>
            <a:fillRect/>
          </a:stretch>
        </p:blipFill>
        <p:spPr>
          <a:xfrm>
            <a:off x="5416941" y="2768081"/>
            <a:ext cx="6287330" cy="3651250"/>
          </a:xfrm>
        </p:spPr>
      </p:pic>
      <p:pic>
        <p:nvPicPr>
          <p:cNvPr id="7" name="Picture 6">
            <a:extLst>
              <a:ext uri="{FF2B5EF4-FFF2-40B4-BE49-F238E27FC236}">
                <a16:creationId xmlns:a16="http://schemas.microsoft.com/office/drawing/2014/main" xmlns="" id="{51DAA0A8-073C-48C1-BCB3-AEAA9A2C6CBB}"/>
              </a:ext>
            </a:extLst>
          </p:cNvPr>
          <p:cNvPicPr>
            <a:picLocks noChangeAspect="1"/>
          </p:cNvPicPr>
          <p:nvPr/>
        </p:nvPicPr>
        <p:blipFill>
          <a:blip r:embed="rId3"/>
          <a:stretch>
            <a:fillRect/>
          </a:stretch>
        </p:blipFill>
        <p:spPr>
          <a:xfrm>
            <a:off x="-208640" y="0"/>
            <a:ext cx="5501113" cy="6858000"/>
          </a:xfrm>
          <a:prstGeom prst="rect">
            <a:avLst/>
          </a:prstGeom>
        </p:spPr>
      </p:pic>
      <p:sp>
        <p:nvSpPr>
          <p:cNvPr id="8" name="TextBox 7">
            <a:extLst>
              <a:ext uri="{FF2B5EF4-FFF2-40B4-BE49-F238E27FC236}">
                <a16:creationId xmlns:a16="http://schemas.microsoft.com/office/drawing/2014/main" xmlns="" id="{34AB5121-D033-456D-A2C3-941B101F680E}"/>
              </a:ext>
            </a:extLst>
          </p:cNvPr>
          <p:cNvSpPr txBox="1"/>
          <p:nvPr/>
        </p:nvSpPr>
        <p:spPr>
          <a:xfrm>
            <a:off x="5416941" y="332959"/>
            <a:ext cx="6381482" cy="2246769"/>
          </a:xfrm>
          <a:prstGeom prst="rect">
            <a:avLst/>
          </a:prstGeom>
          <a:noFill/>
        </p:spPr>
        <p:txBody>
          <a:bodyPr wrap="square" rtlCol="0">
            <a:spAutoFit/>
          </a:bodyPr>
          <a:lstStyle/>
          <a:p>
            <a:r>
              <a:rPr lang="en-US" sz="2000" dirty="0">
                <a:latin typeface="+mj-lt"/>
              </a:rPr>
              <a:t>How are Adams and Jefferson’s letter similar? What differs? What may account for the differences?</a:t>
            </a:r>
          </a:p>
          <a:p>
            <a:endParaRPr lang="en-US" sz="2000" dirty="0">
              <a:latin typeface="+mj-lt"/>
            </a:endParaRPr>
          </a:p>
          <a:p>
            <a:r>
              <a:rPr lang="en-US" sz="2000" dirty="0">
                <a:latin typeface="+mj-lt"/>
              </a:rPr>
              <a:t>Do either of these sources support/negate the prior primary sources?</a:t>
            </a:r>
          </a:p>
          <a:p>
            <a:endParaRPr lang="en-US" sz="2000" dirty="0">
              <a:latin typeface="+mj-lt"/>
            </a:endParaRPr>
          </a:p>
          <a:p>
            <a:r>
              <a:rPr lang="en-US" sz="2000" dirty="0">
                <a:latin typeface="+mj-lt"/>
              </a:rPr>
              <a:t>Does anything surprise you?</a:t>
            </a:r>
          </a:p>
        </p:txBody>
      </p:sp>
    </p:spTree>
    <p:extLst>
      <p:ext uri="{BB962C8B-B14F-4D97-AF65-F5344CB8AC3E}">
        <p14:creationId xmlns:p14="http://schemas.microsoft.com/office/powerpoint/2010/main" val="3519877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90235C3-536C-412D-A882-DF3E144AEDC3}"/>
              </a:ext>
            </a:extLst>
          </p:cNvPr>
          <p:cNvPicPr>
            <a:picLocks noGrp="1" noChangeAspect="1"/>
          </p:cNvPicPr>
          <p:nvPr>
            <p:ph idx="1"/>
          </p:nvPr>
        </p:nvPicPr>
        <p:blipFill>
          <a:blip r:embed="rId2"/>
          <a:stretch>
            <a:fillRect/>
          </a:stretch>
        </p:blipFill>
        <p:spPr>
          <a:xfrm>
            <a:off x="96070" y="104503"/>
            <a:ext cx="4040502" cy="3886382"/>
          </a:xfrm>
        </p:spPr>
      </p:pic>
      <p:pic>
        <p:nvPicPr>
          <p:cNvPr id="7" name="Picture 6">
            <a:extLst>
              <a:ext uri="{FF2B5EF4-FFF2-40B4-BE49-F238E27FC236}">
                <a16:creationId xmlns:a16="http://schemas.microsoft.com/office/drawing/2014/main" xmlns="" id="{DBBDC36D-C087-4487-858D-73DF73AF3868}"/>
              </a:ext>
            </a:extLst>
          </p:cNvPr>
          <p:cNvPicPr>
            <a:picLocks noChangeAspect="1"/>
          </p:cNvPicPr>
          <p:nvPr/>
        </p:nvPicPr>
        <p:blipFill>
          <a:blip r:embed="rId3"/>
          <a:stretch>
            <a:fillRect/>
          </a:stretch>
        </p:blipFill>
        <p:spPr>
          <a:xfrm>
            <a:off x="3906496" y="412280"/>
            <a:ext cx="8482149" cy="5850374"/>
          </a:xfrm>
          <a:prstGeom prst="rect">
            <a:avLst/>
          </a:prstGeom>
        </p:spPr>
      </p:pic>
      <p:sp>
        <p:nvSpPr>
          <p:cNvPr id="8" name="TextBox 7">
            <a:extLst>
              <a:ext uri="{FF2B5EF4-FFF2-40B4-BE49-F238E27FC236}">
                <a16:creationId xmlns:a16="http://schemas.microsoft.com/office/drawing/2014/main" xmlns="" id="{E49BC8FF-DD73-419B-B9C2-04559DC696CD}"/>
              </a:ext>
            </a:extLst>
          </p:cNvPr>
          <p:cNvSpPr txBox="1"/>
          <p:nvPr/>
        </p:nvSpPr>
        <p:spPr>
          <a:xfrm>
            <a:off x="96070" y="4506728"/>
            <a:ext cx="591144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rPr>
              <a:t>What are the perceptions of female intellect/capability?</a:t>
            </a:r>
          </a:p>
          <a:p>
            <a:pPr marL="342900" indent="-342900">
              <a:buFont typeface="Arial" panose="020B0604020202020204" pitchFamily="34" charset="0"/>
              <a:buChar char="•"/>
            </a:pPr>
            <a:r>
              <a:rPr lang="en-US" sz="2000" dirty="0">
                <a:latin typeface="+mj-lt"/>
              </a:rPr>
              <a:t>What are the suggestions for female education?</a:t>
            </a:r>
          </a:p>
          <a:p>
            <a:pPr marL="342900" indent="-342900">
              <a:buFont typeface="Arial" panose="020B0604020202020204" pitchFamily="34" charset="0"/>
              <a:buChar char="•"/>
            </a:pPr>
            <a:r>
              <a:rPr lang="en-US" sz="2000" dirty="0">
                <a:latin typeface="+mj-lt"/>
              </a:rPr>
              <a:t>What are the influencing factors? What evidence  can you use?</a:t>
            </a:r>
          </a:p>
          <a:p>
            <a:pPr marL="342900" indent="-342900">
              <a:buFont typeface="Arial" panose="020B0604020202020204" pitchFamily="34" charset="0"/>
              <a:buChar char="•"/>
            </a:pPr>
            <a:r>
              <a:rPr lang="en-US" sz="2000" dirty="0">
                <a:latin typeface="+mj-lt"/>
              </a:rPr>
              <a:t>What more would you like to know?</a:t>
            </a:r>
          </a:p>
        </p:txBody>
      </p:sp>
    </p:spTree>
    <p:extLst>
      <p:ext uri="{BB962C8B-B14F-4D97-AF65-F5344CB8AC3E}">
        <p14:creationId xmlns:p14="http://schemas.microsoft.com/office/powerpoint/2010/main" val="224843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1C190-DCFE-497C-814D-E2F09E926F24}"/>
              </a:ext>
            </a:extLst>
          </p:cNvPr>
          <p:cNvSpPr>
            <a:spLocks noGrp="1"/>
          </p:cNvSpPr>
          <p:nvPr>
            <p:ph type="title"/>
          </p:nvPr>
        </p:nvSpPr>
        <p:spPr/>
        <p:txBody>
          <a:bodyPr/>
          <a:lstStyle/>
          <a:p>
            <a:r>
              <a:rPr lang="en-US" dirty="0"/>
              <a:t>Inspiration</a:t>
            </a:r>
          </a:p>
        </p:txBody>
      </p:sp>
      <p:sp>
        <p:nvSpPr>
          <p:cNvPr id="3" name="Content Placeholder 2">
            <a:extLst>
              <a:ext uri="{FF2B5EF4-FFF2-40B4-BE49-F238E27FC236}">
                <a16:creationId xmlns:a16="http://schemas.microsoft.com/office/drawing/2014/main" xmlns="" id="{672A05FA-568C-4E77-B39A-E6A11E0F73BC}"/>
              </a:ext>
            </a:extLst>
          </p:cNvPr>
          <p:cNvSpPr>
            <a:spLocks noGrp="1"/>
          </p:cNvSpPr>
          <p:nvPr>
            <p:ph idx="1"/>
          </p:nvPr>
        </p:nvSpPr>
        <p:spPr>
          <a:xfrm>
            <a:off x="2933700" y="2438399"/>
            <a:ext cx="8770571" cy="4258491"/>
          </a:xfrm>
        </p:spPr>
        <p:txBody>
          <a:bodyPr/>
          <a:lstStyle/>
          <a:p>
            <a:pPr marL="0" indent="0">
              <a:buNone/>
            </a:pPr>
            <a:r>
              <a:rPr lang="en-US" sz="2200" dirty="0"/>
              <a:t>Historiographical essay in 2012, </a:t>
            </a:r>
            <a:r>
              <a:rPr lang="en-US" sz="2200" i="1" dirty="0"/>
              <a:t>Women’s Higher Education in the Early Republic. </a:t>
            </a:r>
          </a:p>
          <a:p>
            <a:pPr marL="0" indent="0">
              <a:buNone/>
            </a:pPr>
            <a:endParaRPr lang="en-US" b="1" u="sng" dirty="0"/>
          </a:p>
          <a:p>
            <a:pPr marL="0" indent="0">
              <a:buNone/>
            </a:pPr>
            <a:r>
              <a:rPr lang="en-US" b="1" u="sng" dirty="0"/>
              <a:t>Thesis:</a:t>
            </a:r>
          </a:p>
          <a:p>
            <a:pPr marL="0" indent="0">
              <a:buNone/>
            </a:pPr>
            <a:r>
              <a:rPr lang="en-US" dirty="0"/>
              <a:t>Historical examination of American society in the late eighteenth century generates compelling discourse on how the expansion of educational opportunities for women reflected shifting paradigms in both public and private social realities.  </a:t>
            </a:r>
          </a:p>
          <a:p>
            <a:pPr marL="0" indent="0">
              <a:buNone/>
            </a:pPr>
            <a:r>
              <a:rPr lang="en-US" b="1" u="sng" dirty="0"/>
              <a:t>Guiding Question: </a:t>
            </a:r>
          </a:p>
          <a:p>
            <a:pPr marL="0" indent="0">
              <a:buNone/>
            </a:pPr>
            <a:r>
              <a:rPr lang="en-US" dirty="0"/>
              <a:t>How have historians traditionally captured this era and under what circumstances does the expansion of women’s higher education transpire?</a:t>
            </a:r>
          </a:p>
          <a:p>
            <a:endParaRPr lang="en-US" dirty="0"/>
          </a:p>
        </p:txBody>
      </p:sp>
      <p:pic>
        <p:nvPicPr>
          <p:cNvPr id="8194" name="Picture 2" descr="Image result for typing clipart free">
            <a:extLst>
              <a:ext uri="{FF2B5EF4-FFF2-40B4-BE49-F238E27FC236}">
                <a16:creationId xmlns:a16="http://schemas.microsoft.com/office/drawing/2014/main" xmlns="" id="{4A3B0810-AF66-40D8-9997-F3324282E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00" y="280157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tressed writing clipart">
            <a:extLst>
              <a:ext uri="{FF2B5EF4-FFF2-40B4-BE49-F238E27FC236}">
                <a16:creationId xmlns:a16="http://schemas.microsoft.com/office/drawing/2014/main" xmlns="" id="{65217817-2B03-4876-95FB-5F9559FBA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263" y="259006"/>
            <a:ext cx="3177082" cy="180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65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circle(in)">
                                      <p:cBhvr>
                                        <p:cTn id="15" dur="20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D7CC5-4047-4861-860F-66035FE5CB19}"/>
              </a:ext>
            </a:extLst>
          </p:cNvPr>
          <p:cNvSpPr>
            <a:spLocks noGrp="1"/>
          </p:cNvSpPr>
          <p:nvPr>
            <p:ph type="title"/>
          </p:nvPr>
        </p:nvSpPr>
        <p:spPr/>
        <p:txBody>
          <a:bodyPr/>
          <a:lstStyle/>
          <a:p>
            <a:r>
              <a:rPr lang="en-US" dirty="0"/>
              <a:t>Lasting Thoughts…</a:t>
            </a:r>
          </a:p>
        </p:txBody>
      </p:sp>
      <p:sp>
        <p:nvSpPr>
          <p:cNvPr id="3" name="Content Placeholder 2">
            <a:extLst>
              <a:ext uri="{FF2B5EF4-FFF2-40B4-BE49-F238E27FC236}">
                <a16:creationId xmlns:a16="http://schemas.microsoft.com/office/drawing/2014/main" xmlns="" id="{C9F67734-A255-4EEA-8414-4A9DC523C1AA}"/>
              </a:ext>
            </a:extLst>
          </p:cNvPr>
          <p:cNvSpPr>
            <a:spLocks noGrp="1"/>
          </p:cNvSpPr>
          <p:nvPr>
            <p:ph idx="1"/>
          </p:nvPr>
        </p:nvSpPr>
        <p:spPr>
          <a:xfrm>
            <a:off x="1062446" y="2438400"/>
            <a:ext cx="11033760" cy="4232366"/>
          </a:xfrm>
        </p:spPr>
        <p:txBody>
          <a:bodyPr>
            <a:normAutofit fontScale="92500"/>
          </a:bodyPr>
          <a:lstStyle/>
          <a:p>
            <a:r>
              <a:rPr lang="en-US" sz="2300" dirty="0"/>
              <a:t>What is the traditional narrative of gender roles for women?</a:t>
            </a:r>
          </a:p>
          <a:p>
            <a:r>
              <a:rPr lang="en-US" sz="2300" dirty="0"/>
              <a:t> How may 18</a:t>
            </a:r>
            <a:r>
              <a:rPr lang="en-US" sz="2300" baseline="30000" dirty="0"/>
              <a:t>th</a:t>
            </a:r>
            <a:r>
              <a:rPr lang="en-US" sz="2300" dirty="0"/>
              <a:t> century thoughts on the institutionalized education challenge such ideologies? </a:t>
            </a:r>
          </a:p>
          <a:p>
            <a:r>
              <a:rPr lang="en-US" sz="2300" dirty="0"/>
              <a:t>Should the traditional narratives of women’s rights include data from a post-Revolutionary America? Why?</a:t>
            </a:r>
          </a:p>
          <a:p>
            <a:r>
              <a:rPr lang="en-US" sz="2300" dirty="0"/>
              <a:t>Did institutions such as the Young Ladies Academy expand or solidify the roles of women? How can the education of women be used to understand the role of education in contemporary terms?</a:t>
            </a:r>
          </a:p>
          <a:p>
            <a:r>
              <a:rPr lang="en-US" sz="2300" dirty="0"/>
              <a:t>How can the historical context demonstrate existing social-cultural barriers and how can the expansion of educational opportunities for women reflect shifting paradigms in both public and private social realities in a new nation?</a:t>
            </a:r>
          </a:p>
          <a:p>
            <a:endParaRPr lang="en-US" dirty="0"/>
          </a:p>
        </p:txBody>
      </p:sp>
    </p:spTree>
    <p:extLst>
      <p:ext uri="{BB962C8B-B14F-4D97-AF65-F5344CB8AC3E}">
        <p14:creationId xmlns:p14="http://schemas.microsoft.com/office/powerpoint/2010/main" val="330235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BCECC-FCFD-4726-9FFC-3B50BAFACC0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365298E9-2E5F-407E-BD85-9A6A045E085A}"/>
              </a:ext>
            </a:extLst>
          </p:cNvPr>
          <p:cNvSpPr>
            <a:spLocks noGrp="1"/>
          </p:cNvSpPr>
          <p:nvPr>
            <p:ph idx="1"/>
          </p:nvPr>
        </p:nvSpPr>
        <p:spPr>
          <a:xfrm>
            <a:off x="157315" y="2625213"/>
            <a:ext cx="11546956" cy="4067564"/>
          </a:xfrm>
        </p:spPr>
        <p:txBody>
          <a:bodyPr>
            <a:normAutofit fontScale="70000" lnSpcReduction="20000"/>
          </a:bodyPr>
          <a:lstStyle/>
          <a:p>
            <a:pPr marL="461963" indent="-461963">
              <a:buNone/>
            </a:pPr>
            <a:r>
              <a:rPr lang="en-US" dirty="0"/>
              <a:t>“Abigail Adams to John </a:t>
            </a:r>
            <a:r>
              <a:rPr lang="en-US" dirty="0" err="1"/>
              <a:t>Thaxter</a:t>
            </a:r>
            <a:r>
              <a:rPr lang="en-US" dirty="0"/>
              <a:t>, 15 February 1778,” </a:t>
            </a:r>
            <a:r>
              <a:rPr lang="en-US" i="1" dirty="0"/>
              <a:t>Founders Online, </a:t>
            </a:r>
            <a:r>
              <a:rPr lang="en-US" dirty="0"/>
              <a:t>National Archives, accessed April 11, 2019, </a:t>
            </a:r>
            <a:r>
              <a:rPr lang="en-US" dirty="0">
                <a:hlinkClick r:id="rId2"/>
              </a:rPr>
              <a:t>https://founders.archives.gov/documents/Adams/04-02-02-0312</a:t>
            </a:r>
            <a:r>
              <a:rPr lang="en-US" dirty="0"/>
              <a:t> . [Original source: </a:t>
            </a:r>
            <a:r>
              <a:rPr lang="en-US" i="1" dirty="0"/>
              <a:t>The Adams Papers</a:t>
            </a:r>
            <a:r>
              <a:rPr lang="en-US" dirty="0"/>
              <a:t>, Adams Family Correspondence, vol. 2, </a:t>
            </a:r>
            <a:r>
              <a:rPr lang="en-US" i="1" dirty="0"/>
              <a:t>June 1776 – March 1778</a:t>
            </a:r>
            <a:r>
              <a:rPr lang="en-US" dirty="0"/>
              <a:t>, ed. L. H. Butterfield. Cambridge, MA: Harvard University Press, 1963, pp. 390–393.]</a:t>
            </a:r>
          </a:p>
          <a:p>
            <a:pPr marL="0" indent="0">
              <a:buNone/>
            </a:pPr>
            <a:r>
              <a:rPr lang="en-US" dirty="0"/>
              <a:t>Bethlehem Boarding School for Girls Student “Cyphering Book” (1790). </a:t>
            </a:r>
            <a:r>
              <a:rPr lang="en-US" dirty="0">
                <a:hlinkClick r:id="rId3"/>
              </a:rPr>
              <a:t>http://bdhp.moravian.edu/education/femsemdocs/cypherbk/cypherbk01.htm</a:t>
            </a:r>
            <a:r>
              <a:rPr lang="en-US" dirty="0"/>
              <a:t> </a:t>
            </a:r>
          </a:p>
          <a:p>
            <a:pPr marL="0" indent="0">
              <a:buNone/>
            </a:pPr>
            <a:r>
              <a:rPr lang="en-US" dirty="0"/>
              <a:t>Thomas Jefferson to Nathaniel Burwell, 14 March 1818,” </a:t>
            </a:r>
            <a:r>
              <a:rPr lang="en-US" i="1" dirty="0"/>
              <a:t>Founders Online, </a:t>
            </a:r>
            <a:r>
              <a:rPr lang="en-US" dirty="0"/>
              <a:t>National Archives, accessed April 11, 2019, 	https://founders.archives.gov/documents/Jefferson/03-12-02-0438-0001. [Original source: </a:t>
            </a:r>
            <a:r>
              <a:rPr lang="en-US" i="1" dirty="0"/>
              <a:t>The Papers of Thomas Jefferson</a:t>
            </a:r>
            <a:r>
              <a:rPr lang="en-US" dirty="0"/>
              <a:t>, Retirement Series, 	vol. 12, </a:t>
            </a:r>
            <a:r>
              <a:rPr lang="en-US" i="1" dirty="0"/>
              <a:t>1 September 1817 to 21 April 1818</a:t>
            </a:r>
            <a:r>
              <a:rPr lang="en-US" dirty="0"/>
              <a:t>, ed. J. Jefferson Looney. Princeton: Princeton University Press, 2014, pp. 532–533.]</a:t>
            </a:r>
          </a:p>
          <a:p>
            <a:pPr marL="0" indent="0">
              <a:buNone/>
            </a:pPr>
            <a:r>
              <a:rPr lang="en-US" dirty="0"/>
              <a:t>Kerber, L. (1980) </a:t>
            </a:r>
            <a:r>
              <a:rPr lang="en-US" i="1" dirty="0"/>
              <a:t>Women of the Republic: Intellect and Ideology in Revolutionary America</a:t>
            </a:r>
            <a:r>
              <a:rPr lang="en-US" dirty="0"/>
              <a:t>. Chapel Hill: University of North Carolina. </a:t>
            </a:r>
          </a:p>
          <a:p>
            <a:pPr marL="0" indent="0">
              <a:buNone/>
            </a:pPr>
            <a:r>
              <a:rPr lang="en-US" dirty="0"/>
              <a:t>Murray, J.S. (1790).  On the Equality of the Sexes. Originally published in </a:t>
            </a:r>
            <a:r>
              <a:rPr lang="en-US" i="1" dirty="0"/>
              <a:t>The Massachusetts Magazine, or, Monthly Museum of Knowledge and Rational 	Entertainment.</a:t>
            </a:r>
            <a:r>
              <a:rPr lang="en-US" dirty="0"/>
              <a:t> </a:t>
            </a:r>
            <a:r>
              <a:rPr lang="en-US" dirty="0">
                <a:hlinkClick r:id="rId4"/>
              </a:rPr>
              <a:t>http://nationalhumanitiescenter.org/pds/livingrev/equality/text5/sargent.pd</a:t>
            </a:r>
            <a:endParaRPr lang="en-US" dirty="0"/>
          </a:p>
          <a:p>
            <a:pPr marL="0" indent="0">
              <a:buNone/>
            </a:pPr>
            <a:r>
              <a:rPr lang="en-US" dirty="0"/>
              <a:t>Nash, M.A. (2005).  Women’s education in the United States 1780-1840. New York: Palgrave MacMillan. </a:t>
            </a:r>
          </a:p>
          <a:p>
            <a:pPr marL="0" indent="0">
              <a:buNone/>
            </a:pPr>
            <a:r>
              <a:rPr lang="en-US" dirty="0"/>
              <a:t>Rush, Benjamin.  (1787).  Thoughts upon Female Education. </a:t>
            </a:r>
            <a:r>
              <a:rPr lang="en-US" dirty="0">
                <a:hlinkClick r:id="rId5"/>
              </a:rPr>
              <a:t>http://www.swarthmore.edu/SocSci/rbannis1/AIH19th/female.html</a:t>
            </a:r>
            <a:endParaRPr lang="en-US" dirty="0"/>
          </a:p>
          <a:p>
            <a:pPr marL="0" indent="0">
              <a:buNone/>
            </a:pPr>
            <a:r>
              <a:rPr lang="en-US" dirty="0" err="1"/>
              <a:t>Savin</a:t>
            </a:r>
            <a:r>
              <a:rPr lang="en-US" dirty="0"/>
              <a:t>, M.B. &amp; Abrahams, H.J.  (1957) The Young Ladies’ Academy of Philadelphia</a:t>
            </a:r>
            <a:r>
              <a:rPr lang="en-US" i="1" dirty="0"/>
              <a:t>. History of Education Journal, 8(2), 58-67. 	</a:t>
            </a:r>
            <a:endParaRPr lang="en-US" dirty="0"/>
          </a:p>
          <a:p>
            <a:pPr marL="0" indent="0">
              <a:buNone/>
            </a:pPr>
            <a:r>
              <a:rPr lang="en-US" dirty="0" err="1"/>
              <a:t>Tinkam</a:t>
            </a:r>
            <a:r>
              <a:rPr lang="en-US" dirty="0"/>
              <a:t>, H. (1817).  </a:t>
            </a:r>
            <a:r>
              <a:rPr lang="en-US" i="1" dirty="0"/>
              <a:t>Recollections of Mrs. Harriet Gould Drake </a:t>
            </a:r>
            <a:r>
              <a:rPr lang="en-US" i="1" dirty="0" err="1"/>
              <a:t>Tinkam</a:t>
            </a:r>
            <a:r>
              <a:rPr lang="en-US" i="1" dirty="0"/>
              <a:t>: student, 1817</a:t>
            </a:r>
            <a:r>
              <a:rPr lang="en-US" dirty="0"/>
              <a:t>.  </a:t>
            </a:r>
            <a:r>
              <a:rPr lang="en-US" dirty="0">
                <a:hlinkClick r:id="rId6"/>
              </a:rPr>
              <a:t>http://bdhp.moravian.edu/education/tinkam/tinkam_04.htm</a:t>
            </a:r>
            <a:r>
              <a:rPr lang="en-US" dirty="0"/>
              <a:t> </a:t>
            </a:r>
          </a:p>
          <a:p>
            <a:pPr marL="0" indent="0">
              <a:buNone/>
            </a:pPr>
            <a:endParaRPr lang="en-US" dirty="0"/>
          </a:p>
        </p:txBody>
      </p:sp>
    </p:spTree>
    <p:extLst>
      <p:ext uri="{BB962C8B-B14F-4D97-AF65-F5344CB8AC3E}">
        <p14:creationId xmlns:p14="http://schemas.microsoft.com/office/powerpoint/2010/main" val="320096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dn.loc.gov/service/pnp/ds/13200/13244v.jpg">
            <a:extLst>
              <a:ext uri="{FF2B5EF4-FFF2-40B4-BE49-F238E27FC236}">
                <a16:creationId xmlns:a16="http://schemas.microsoft.com/office/drawing/2014/main" xmlns="" id="{BD810E97-C5EA-4221-8152-E39A1F04F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71" y="177339"/>
            <a:ext cx="77754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xmlns="" id="{4006DAB9-6D77-45D0-94E6-79EC32D3837B}"/>
              </a:ext>
            </a:extLst>
          </p:cNvPr>
          <p:cNvSpPr txBox="1">
            <a:spLocks/>
          </p:cNvSpPr>
          <p:nvPr/>
        </p:nvSpPr>
        <p:spPr>
          <a:xfrm>
            <a:off x="636269" y="1065179"/>
            <a:ext cx="5557156" cy="418012"/>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n-US" dirty="0"/>
              <a:t>1913 </a:t>
            </a:r>
            <a:r>
              <a:rPr lang="en-US" dirty="0">
                <a:hlinkClick r:id="rId3"/>
              </a:rPr>
              <a:t>https://www.loc.gov/resource/ds.13244/</a:t>
            </a:r>
            <a:r>
              <a:rPr lang="en-US" dirty="0"/>
              <a:t> </a:t>
            </a:r>
          </a:p>
        </p:txBody>
      </p:sp>
      <p:pic>
        <p:nvPicPr>
          <p:cNvPr id="9" name="Picture 8">
            <a:extLst>
              <a:ext uri="{FF2B5EF4-FFF2-40B4-BE49-F238E27FC236}">
                <a16:creationId xmlns:a16="http://schemas.microsoft.com/office/drawing/2014/main" xmlns="" id="{8F732C77-1022-489E-ABCC-708B6AEE8C3B}"/>
              </a:ext>
            </a:extLst>
          </p:cNvPr>
          <p:cNvPicPr>
            <a:picLocks noChangeAspect="1"/>
          </p:cNvPicPr>
          <p:nvPr/>
        </p:nvPicPr>
        <p:blipFill>
          <a:blip r:embed="rId4"/>
          <a:stretch>
            <a:fillRect/>
          </a:stretch>
        </p:blipFill>
        <p:spPr>
          <a:xfrm>
            <a:off x="3500302" y="617020"/>
            <a:ext cx="8055429" cy="5978639"/>
          </a:xfrm>
          <a:prstGeom prst="rect">
            <a:avLst/>
          </a:prstGeom>
        </p:spPr>
      </p:pic>
      <p:sp>
        <p:nvSpPr>
          <p:cNvPr id="10" name="Rectangle 9">
            <a:extLst>
              <a:ext uri="{FF2B5EF4-FFF2-40B4-BE49-F238E27FC236}">
                <a16:creationId xmlns:a16="http://schemas.microsoft.com/office/drawing/2014/main" xmlns="" id="{9CC33EDD-EB36-404D-9550-E290A0FB5CEC}"/>
              </a:ext>
            </a:extLst>
          </p:cNvPr>
          <p:cNvSpPr/>
          <p:nvPr/>
        </p:nvSpPr>
        <p:spPr>
          <a:xfrm>
            <a:off x="5179740" y="559861"/>
            <a:ext cx="6611666" cy="553998"/>
          </a:xfrm>
          <a:prstGeom prst="rect">
            <a:avLst/>
          </a:prstGeom>
        </p:spPr>
        <p:txBody>
          <a:bodyPr wrap="square">
            <a:spAutoFit/>
          </a:bodyPr>
          <a:lstStyle/>
          <a:p>
            <a:r>
              <a:rPr lang="en-US" dirty="0">
                <a:solidFill>
                  <a:srgbClr val="FF0000"/>
                </a:solidFill>
                <a:hlinkClick r:id="rId5">
                  <a:extLst>
                    <a:ext uri="{A12FA001-AC4F-418D-AE19-62706E023703}">
                      <ahyp:hlinkClr xmlns:ahyp="http://schemas.microsoft.com/office/drawing/2018/hyperlinkcolor" xmlns="" val="tx"/>
                    </a:ext>
                  </a:extLst>
                </a:hlinkClick>
              </a:rPr>
              <a:t>November 9, 1912 </a:t>
            </a:r>
            <a:r>
              <a:rPr lang="en-US" sz="1200" dirty="0">
                <a:solidFill>
                  <a:srgbClr val="FF0000"/>
                </a:solidFill>
                <a:hlinkClick r:id="rId5">
                  <a:extLst>
                    <a:ext uri="{A12FA001-AC4F-418D-AE19-62706E023703}">
                      <ahyp:hlinkClr xmlns:ahyp="http://schemas.microsoft.com/office/drawing/2018/hyperlinkcolor" xmlns="" val="tx"/>
                    </a:ext>
                  </a:extLst>
                </a:hlinkClick>
              </a:rPr>
              <a:t>https://cdn.loc.gov/service/pnp/cph/3a30000/3a34000/3a34700/3a34796r.jpg</a:t>
            </a:r>
            <a:endParaRPr lang="en-US" sz="1200" dirty="0">
              <a:solidFill>
                <a:srgbClr val="FF0000"/>
              </a:solidFill>
            </a:endParaRPr>
          </a:p>
        </p:txBody>
      </p:sp>
    </p:spTree>
    <p:extLst>
      <p:ext uri="{BB962C8B-B14F-4D97-AF65-F5344CB8AC3E}">
        <p14:creationId xmlns:p14="http://schemas.microsoft.com/office/powerpoint/2010/main" val="280310590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C6C8CEE-8E27-4977-A326-0F36919968E8}"/>
              </a:ext>
            </a:extLst>
          </p:cNvPr>
          <p:cNvSpPr/>
          <p:nvPr/>
        </p:nvSpPr>
        <p:spPr>
          <a:xfrm>
            <a:off x="237259" y="6580449"/>
            <a:ext cx="7609163" cy="307777"/>
          </a:xfrm>
          <a:prstGeom prst="rect">
            <a:avLst/>
          </a:prstGeom>
        </p:spPr>
        <p:txBody>
          <a:bodyPr wrap="square">
            <a:spAutoFit/>
          </a:bodyPr>
          <a:lstStyle/>
          <a:p>
            <a:r>
              <a:rPr lang="en-US" sz="1400" i="1" dirty="0">
                <a:solidFill>
                  <a:srgbClr val="FF0000"/>
                </a:solidFill>
                <a:hlinkClick r:id="rId2">
                  <a:extLst>
                    <a:ext uri="{A12FA001-AC4F-418D-AE19-62706E023703}">
                      <ahyp:hlinkClr xmlns:ahyp="http://schemas.microsoft.com/office/drawing/2018/hyperlinkcolor" xmlns="" val="tx"/>
                    </a:ext>
                  </a:extLst>
                </a:hlinkClick>
              </a:rPr>
              <a:t>The Yale Record 1893    </a:t>
            </a:r>
            <a:r>
              <a:rPr lang="en-US" sz="1400" dirty="0">
                <a:solidFill>
                  <a:srgbClr val="FF0000"/>
                </a:solidFill>
                <a:hlinkClick r:id="rId2">
                  <a:extLst>
                    <a:ext uri="{A12FA001-AC4F-418D-AE19-62706E023703}">
                      <ahyp:hlinkClr xmlns:ahyp="http://schemas.microsoft.com/office/drawing/2018/hyperlinkcolor" xmlns="" val="tx"/>
                    </a:ext>
                  </a:extLst>
                </a:hlinkClick>
              </a:rPr>
              <a:t>https://yalealumnimagazine.com/articles/3518-the-pioneers?page=1</a:t>
            </a:r>
            <a:endParaRPr lang="en-US" sz="1400" dirty="0">
              <a:solidFill>
                <a:srgbClr val="FF0000"/>
              </a:solidFill>
            </a:endParaRPr>
          </a:p>
        </p:txBody>
      </p:sp>
      <p:pic>
        <p:nvPicPr>
          <p:cNvPr id="4" name="Picture 4" descr="https://yalealumnimagazine.com/uploads/images/2900029/1347029603/gradwomen_1893_faculty.jpg">
            <a:extLst>
              <a:ext uri="{FF2B5EF4-FFF2-40B4-BE49-F238E27FC236}">
                <a16:creationId xmlns:a16="http://schemas.microsoft.com/office/drawing/2014/main" xmlns="" id="{C95A97AA-2E8D-4778-9F35-74C474BF6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59" y="0"/>
            <a:ext cx="9525000" cy="65502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tolerance.org/sites/default/files/general/genderdiscrimination.jpg">
            <a:extLst>
              <a:ext uri="{FF2B5EF4-FFF2-40B4-BE49-F238E27FC236}">
                <a16:creationId xmlns:a16="http://schemas.microsoft.com/office/drawing/2014/main" xmlns="" id="{0AF899E1-3F1E-4440-A7D3-3293D9CC6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31" y="975106"/>
            <a:ext cx="10740685" cy="58828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E69C15C3-E333-48AD-A750-5AB7B4729F7F}"/>
              </a:ext>
            </a:extLst>
          </p:cNvPr>
          <p:cNvSpPr/>
          <p:nvPr/>
        </p:nvSpPr>
        <p:spPr>
          <a:xfrm>
            <a:off x="237260" y="101635"/>
            <a:ext cx="9734054" cy="307777"/>
          </a:xfrm>
          <a:prstGeom prst="rect">
            <a:avLst/>
          </a:prstGeom>
        </p:spPr>
        <p:txBody>
          <a:bodyPr wrap="square">
            <a:spAutoFit/>
          </a:bodyPr>
          <a:lstStyle/>
          <a:p>
            <a:r>
              <a:rPr lang="en-US" sz="1400" dirty="0">
                <a:solidFill>
                  <a:srgbClr val="FF0000"/>
                </a:solidFill>
                <a:hlinkClick r:id="rId5">
                  <a:extLst>
                    <a:ext uri="{A12FA001-AC4F-418D-AE19-62706E023703}">
                      <ahyp:hlinkClr xmlns:ahyp="http://schemas.microsoft.com/office/drawing/2018/hyperlinkcolor" xmlns="" val="tx"/>
                    </a:ext>
                  </a:extLst>
                </a:hlinkClick>
              </a:rPr>
              <a:t>https://www.tolerance.org/classroom-resources/tolerance-lessons/editorial-cartoons-gender-discrimination</a:t>
            </a:r>
            <a:endParaRPr lang="en-US" sz="1400" dirty="0">
              <a:solidFill>
                <a:srgbClr val="FF0000"/>
              </a:solidFill>
            </a:endParaRPr>
          </a:p>
        </p:txBody>
      </p:sp>
      <p:sp>
        <p:nvSpPr>
          <p:cNvPr id="7" name="TextBox 6">
            <a:extLst>
              <a:ext uri="{FF2B5EF4-FFF2-40B4-BE49-F238E27FC236}">
                <a16:creationId xmlns:a16="http://schemas.microsoft.com/office/drawing/2014/main" xmlns="" id="{76D81835-64EC-4AB1-9484-2194CFDF2F5D}"/>
              </a:ext>
            </a:extLst>
          </p:cNvPr>
          <p:cNvSpPr txBox="1"/>
          <p:nvPr/>
        </p:nvSpPr>
        <p:spPr>
          <a:xfrm>
            <a:off x="8412480" y="104799"/>
            <a:ext cx="2189830" cy="369332"/>
          </a:xfrm>
          <a:prstGeom prst="rect">
            <a:avLst/>
          </a:prstGeom>
          <a:noFill/>
        </p:spPr>
        <p:txBody>
          <a:bodyPr wrap="none" rtlCol="0">
            <a:spAutoFit/>
          </a:bodyPr>
          <a:lstStyle/>
          <a:p>
            <a:r>
              <a:rPr lang="en-US" dirty="0">
                <a:solidFill>
                  <a:srgbClr val="FF0000"/>
                </a:solidFill>
              </a:rPr>
              <a:t>The Yale Record 1893</a:t>
            </a:r>
          </a:p>
        </p:txBody>
      </p:sp>
    </p:spTree>
    <p:extLst>
      <p:ext uri="{BB962C8B-B14F-4D97-AF65-F5344CB8AC3E}">
        <p14:creationId xmlns:p14="http://schemas.microsoft.com/office/powerpoint/2010/main" val="376283595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3851A1-3485-4592-9CE6-0AD147C225CD}"/>
              </a:ext>
            </a:extLst>
          </p:cNvPr>
          <p:cNvSpPr>
            <a:spLocks noGrp="1"/>
          </p:cNvSpPr>
          <p:nvPr>
            <p:ph type="title"/>
          </p:nvPr>
        </p:nvSpPr>
        <p:spPr/>
        <p:txBody>
          <a:bodyPr/>
          <a:lstStyle/>
          <a:p>
            <a:r>
              <a:rPr lang="en-US" dirty="0"/>
              <a:t>Women’s History: Timelines</a:t>
            </a:r>
          </a:p>
        </p:txBody>
      </p:sp>
      <p:sp>
        <p:nvSpPr>
          <p:cNvPr id="3" name="Content Placeholder 2">
            <a:extLst>
              <a:ext uri="{FF2B5EF4-FFF2-40B4-BE49-F238E27FC236}">
                <a16:creationId xmlns:a16="http://schemas.microsoft.com/office/drawing/2014/main" xmlns="" id="{98778012-D0B0-46BC-8DF9-357DB91D7FFF}"/>
              </a:ext>
            </a:extLst>
          </p:cNvPr>
          <p:cNvSpPr>
            <a:spLocks noGrp="1"/>
          </p:cNvSpPr>
          <p:nvPr>
            <p:ph idx="1"/>
          </p:nvPr>
        </p:nvSpPr>
        <p:spPr>
          <a:xfrm>
            <a:off x="3683726" y="2438400"/>
            <a:ext cx="8020545" cy="3651504"/>
          </a:xfrm>
        </p:spPr>
        <p:txBody>
          <a:bodyPr/>
          <a:lstStyle/>
          <a:p>
            <a:pPr marL="0" indent="0">
              <a:buNone/>
            </a:pPr>
            <a:r>
              <a:rPr lang="en-US" sz="3000" dirty="0">
                <a:hlinkClick r:id="rId2"/>
              </a:rPr>
              <a:t>Timeline</a:t>
            </a:r>
            <a:r>
              <a:rPr lang="en-US" sz="3000" dirty="0"/>
              <a:t> (1/20/2017)</a:t>
            </a:r>
          </a:p>
          <a:p>
            <a:pPr marL="0" indent="0">
              <a:buNone/>
            </a:pPr>
            <a:endParaRPr lang="en-US" sz="3000" dirty="0"/>
          </a:p>
          <a:p>
            <a:pPr marL="0" indent="0">
              <a:buNone/>
            </a:pPr>
            <a:r>
              <a:rPr lang="en-US" sz="3000" dirty="0"/>
              <a:t>Top Moments in Women’s History (12/26/2018)</a:t>
            </a:r>
            <a:endParaRPr lang="en-US" sz="3000" dirty="0">
              <a:hlinkClick r:id="rId3"/>
            </a:endParaRPr>
          </a:p>
          <a:p>
            <a:pPr marL="0" indent="0">
              <a:buNone/>
            </a:pPr>
            <a:r>
              <a:rPr lang="en-US" sz="3000" dirty="0">
                <a:hlinkClick r:id="rId3"/>
              </a:rPr>
              <a:t>Top Moments </a:t>
            </a:r>
            <a:endParaRPr lang="en-US" sz="3000" dirty="0"/>
          </a:p>
        </p:txBody>
      </p:sp>
      <p:sp>
        <p:nvSpPr>
          <p:cNvPr id="4" name="Scroll: Horizontal 3">
            <a:extLst>
              <a:ext uri="{FF2B5EF4-FFF2-40B4-BE49-F238E27FC236}">
                <a16:creationId xmlns:a16="http://schemas.microsoft.com/office/drawing/2014/main" xmlns="" id="{2A7C1B56-B5D8-4567-85B8-8E99FF8B694D}"/>
              </a:ext>
            </a:extLst>
          </p:cNvPr>
          <p:cNvSpPr/>
          <p:nvPr/>
        </p:nvSpPr>
        <p:spPr>
          <a:xfrm>
            <a:off x="7602583" y="2175401"/>
            <a:ext cx="1802674" cy="1524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a:t>
            </a:r>
            <a:r>
              <a:rPr lang="en-US" baseline="30000" dirty="0"/>
              <a:t>th</a:t>
            </a:r>
            <a:r>
              <a:rPr lang="en-US" dirty="0"/>
              <a:t> Amendment, 1920</a:t>
            </a:r>
          </a:p>
        </p:txBody>
      </p:sp>
      <p:sp>
        <p:nvSpPr>
          <p:cNvPr id="5" name="Scroll: Horizontal 4">
            <a:extLst>
              <a:ext uri="{FF2B5EF4-FFF2-40B4-BE49-F238E27FC236}">
                <a16:creationId xmlns:a16="http://schemas.microsoft.com/office/drawing/2014/main" xmlns="" id="{2E8112F7-5969-4CFB-8D50-0D5A8F81957C}"/>
              </a:ext>
            </a:extLst>
          </p:cNvPr>
          <p:cNvSpPr/>
          <p:nvPr/>
        </p:nvSpPr>
        <p:spPr>
          <a:xfrm>
            <a:off x="5037908" y="5197276"/>
            <a:ext cx="1802674" cy="1524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Seneca Falls Convention, 1848</a:t>
            </a:r>
          </a:p>
        </p:txBody>
      </p:sp>
      <p:sp>
        <p:nvSpPr>
          <p:cNvPr id="6" name="Scroll: Horizontal 5">
            <a:extLst>
              <a:ext uri="{FF2B5EF4-FFF2-40B4-BE49-F238E27FC236}">
                <a16:creationId xmlns:a16="http://schemas.microsoft.com/office/drawing/2014/main" xmlns="" id="{978BC085-E0C3-4649-BD3C-8F8D65866B23}"/>
              </a:ext>
            </a:extLst>
          </p:cNvPr>
          <p:cNvSpPr/>
          <p:nvPr/>
        </p:nvSpPr>
        <p:spPr>
          <a:xfrm>
            <a:off x="8874034" y="4828903"/>
            <a:ext cx="1802674" cy="1524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Title IX, </a:t>
            </a:r>
          </a:p>
          <a:p>
            <a:pPr algn="ctr"/>
            <a:r>
              <a:rPr lang="en-US" dirty="0"/>
              <a:t>1972</a:t>
            </a:r>
          </a:p>
        </p:txBody>
      </p:sp>
      <p:pic>
        <p:nvPicPr>
          <p:cNvPr id="10" name="Picture 9">
            <a:extLst>
              <a:ext uri="{FF2B5EF4-FFF2-40B4-BE49-F238E27FC236}">
                <a16:creationId xmlns:a16="http://schemas.microsoft.com/office/drawing/2014/main" xmlns="" id="{388B573E-B62B-4267-8174-B417AF0BFA9F}"/>
              </a:ext>
            </a:extLst>
          </p:cNvPr>
          <p:cNvPicPr>
            <a:picLocks noChangeAspect="1"/>
          </p:cNvPicPr>
          <p:nvPr/>
        </p:nvPicPr>
        <p:blipFill>
          <a:blip r:embed="rId4"/>
          <a:stretch>
            <a:fillRect/>
          </a:stretch>
        </p:blipFill>
        <p:spPr>
          <a:xfrm>
            <a:off x="170265" y="0"/>
            <a:ext cx="6420720" cy="6858000"/>
          </a:xfrm>
          <a:prstGeom prst="rect">
            <a:avLst/>
          </a:prstGeom>
        </p:spPr>
      </p:pic>
      <p:sp>
        <p:nvSpPr>
          <p:cNvPr id="11" name="Rectangle 10">
            <a:extLst>
              <a:ext uri="{FF2B5EF4-FFF2-40B4-BE49-F238E27FC236}">
                <a16:creationId xmlns:a16="http://schemas.microsoft.com/office/drawing/2014/main" xmlns="" id="{FF6E53DE-012A-4E97-A7C9-AA963934F667}"/>
              </a:ext>
            </a:extLst>
          </p:cNvPr>
          <p:cNvSpPr/>
          <p:nvPr/>
        </p:nvSpPr>
        <p:spPr>
          <a:xfrm>
            <a:off x="170265" y="3872568"/>
            <a:ext cx="3898440" cy="369332"/>
          </a:xfrm>
          <a:prstGeom prst="rect">
            <a:avLst/>
          </a:prstGeom>
        </p:spPr>
        <p:txBody>
          <a:bodyPr wrap="none">
            <a:spAutoFit/>
          </a:bodyPr>
          <a:lstStyle/>
          <a:p>
            <a:r>
              <a:rPr lang="en-US" dirty="0">
                <a:solidFill>
                  <a:srgbClr val="FF0000"/>
                </a:solidFill>
                <a:hlinkClick r:id="rId5">
                  <a:extLst>
                    <a:ext uri="{A12FA001-AC4F-418D-AE19-62706E023703}">
                      <ahyp:hlinkClr xmlns:ahyp="http://schemas.microsoft.com/office/drawing/2018/hyperlinkcolor" xmlns="" val="tx"/>
                    </a:ext>
                  </a:extLst>
                </a:hlinkClick>
              </a:rPr>
              <a:t>http://www.womenshistorymonth.gov/</a:t>
            </a:r>
            <a:endParaRPr lang="en-US" dirty="0">
              <a:solidFill>
                <a:srgbClr val="FF0000"/>
              </a:solidFill>
            </a:endParaRPr>
          </a:p>
        </p:txBody>
      </p:sp>
    </p:spTree>
    <p:extLst>
      <p:ext uri="{BB962C8B-B14F-4D97-AF65-F5344CB8AC3E}">
        <p14:creationId xmlns:p14="http://schemas.microsoft.com/office/powerpoint/2010/main" val="1247436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149E2-7EC2-4865-BBC8-03D34CBCBB96}"/>
              </a:ext>
            </a:extLst>
          </p:cNvPr>
          <p:cNvSpPr>
            <a:spLocks noGrp="1"/>
          </p:cNvSpPr>
          <p:nvPr>
            <p:ph type="title"/>
          </p:nvPr>
        </p:nvSpPr>
        <p:spPr/>
        <p:txBody>
          <a:bodyPr/>
          <a:lstStyle/>
          <a:p>
            <a:r>
              <a:rPr lang="en-US" dirty="0"/>
              <a:t>Women’s Right to Vote (10/5/10)</a:t>
            </a:r>
          </a:p>
        </p:txBody>
      </p:sp>
      <p:sp>
        <p:nvSpPr>
          <p:cNvPr id="3" name="Content Placeholder 2">
            <a:extLst>
              <a:ext uri="{FF2B5EF4-FFF2-40B4-BE49-F238E27FC236}">
                <a16:creationId xmlns:a16="http://schemas.microsoft.com/office/drawing/2014/main" xmlns="" id="{2204B70F-17DB-4B28-B1FF-281C777F40AB}"/>
              </a:ext>
            </a:extLst>
          </p:cNvPr>
          <p:cNvSpPr>
            <a:spLocks noGrp="1"/>
          </p:cNvSpPr>
          <p:nvPr>
            <p:ph idx="1"/>
          </p:nvPr>
        </p:nvSpPr>
        <p:spPr>
          <a:xfrm>
            <a:off x="2933700" y="2256884"/>
            <a:ext cx="2394808" cy="452846"/>
          </a:xfrm>
        </p:spPr>
        <p:txBody>
          <a:bodyPr/>
          <a:lstStyle/>
          <a:p>
            <a:pPr marL="0" indent="0">
              <a:buNone/>
            </a:pPr>
            <a:r>
              <a:rPr lang="en-US" dirty="0">
                <a:hlinkClick r:id="rId3"/>
              </a:rPr>
              <a:t>Right to Vote</a:t>
            </a:r>
            <a:endParaRPr lang="en-US" dirty="0"/>
          </a:p>
        </p:txBody>
      </p:sp>
      <p:sp>
        <p:nvSpPr>
          <p:cNvPr id="4" name="TextBox 3">
            <a:extLst>
              <a:ext uri="{FF2B5EF4-FFF2-40B4-BE49-F238E27FC236}">
                <a16:creationId xmlns:a16="http://schemas.microsoft.com/office/drawing/2014/main" xmlns="" id="{E01B68FF-A9DA-42D4-9249-2AD2DE6F1D28}"/>
              </a:ext>
            </a:extLst>
          </p:cNvPr>
          <p:cNvSpPr txBox="1"/>
          <p:nvPr/>
        </p:nvSpPr>
        <p:spPr>
          <a:xfrm>
            <a:off x="400596" y="3290400"/>
            <a:ext cx="4970026" cy="3000821"/>
          </a:xfrm>
          <a:prstGeom prst="rect">
            <a:avLst/>
          </a:prstGeom>
          <a:noFill/>
        </p:spPr>
        <p:txBody>
          <a:bodyPr wrap="square" rtlCol="0">
            <a:spAutoFit/>
          </a:bodyPr>
          <a:lstStyle/>
          <a:p>
            <a:r>
              <a:rPr lang="en-US" sz="2100" b="1" u="sng" dirty="0"/>
              <a:t>Historical Thinking Skills:</a:t>
            </a:r>
          </a:p>
          <a:p>
            <a:pPr marL="285750" indent="-285750">
              <a:buFont typeface="Arial" panose="020B0604020202020204" pitchFamily="34" charset="0"/>
              <a:buChar char="•"/>
            </a:pPr>
            <a:endParaRPr lang="en-US" sz="2100" dirty="0"/>
          </a:p>
          <a:p>
            <a:pPr marL="285750" indent="-285750">
              <a:buFont typeface="Arial" panose="020B0604020202020204" pitchFamily="34" charset="0"/>
              <a:buChar char="•"/>
            </a:pPr>
            <a:r>
              <a:rPr lang="en-US" sz="2100" dirty="0"/>
              <a:t>Sourcing</a:t>
            </a:r>
          </a:p>
          <a:p>
            <a:pPr marL="285750" indent="-285750">
              <a:buFont typeface="Arial" panose="020B0604020202020204" pitchFamily="34" charset="0"/>
              <a:buChar char="•"/>
            </a:pPr>
            <a:r>
              <a:rPr lang="en-US" sz="2100" dirty="0"/>
              <a:t>Contextualization</a:t>
            </a:r>
          </a:p>
          <a:p>
            <a:pPr marL="285750" indent="-285750">
              <a:buFont typeface="Arial" panose="020B0604020202020204" pitchFamily="34" charset="0"/>
              <a:buChar char="•"/>
            </a:pPr>
            <a:r>
              <a:rPr lang="en-US" sz="2100" dirty="0"/>
              <a:t>Corroboration</a:t>
            </a:r>
          </a:p>
          <a:p>
            <a:pPr marL="285750" indent="-285750">
              <a:buFont typeface="Arial" panose="020B0604020202020204" pitchFamily="34" charset="0"/>
              <a:buChar char="•"/>
            </a:pPr>
            <a:r>
              <a:rPr lang="en-US" sz="2100" dirty="0"/>
              <a:t>Close Reading</a:t>
            </a:r>
          </a:p>
          <a:p>
            <a:endParaRPr lang="en-US" sz="2100" dirty="0"/>
          </a:p>
          <a:p>
            <a:r>
              <a:rPr lang="en-US" sz="2100" dirty="0"/>
              <a:t>Such skills MUST be used with </a:t>
            </a:r>
            <a:r>
              <a:rPr lang="en-US" sz="2100" i="1" dirty="0"/>
              <a:t>both primary and secondary sources. </a:t>
            </a:r>
          </a:p>
        </p:txBody>
      </p:sp>
      <p:graphicFrame>
        <p:nvGraphicFramePr>
          <p:cNvPr id="6" name="Object 5">
            <a:extLst>
              <a:ext uri="{FF2B5EF4-FFF2-40B4-BE49-F238E27FC236}">
                <a16:creationId xmlns:a16="http://schemas.microsoft.com/office/drawing/2014/main" xmlns="" id="{6FDD2F3A-C407-49B8-96B9-67CC0449F724}"/>
              </a:ext>
            </a:extLst>
          </p:cNvPr>
          <p:cNvGraphicFramePr>
            <a:graphicFrameLocks noChangeAspect="1"/>
          </p:cNvGraphicFramePr>
          <p:nvPr>
            <p:extLst>
              <p:ext uri="{D42A27DB-BD31-4B8C-83A1-F6EECF244321}">
                <p14:modId xmlns:p14="http://schemas.microsoft.com/office/powerpoint/2010/main" val="2796867032"/>
              </p:ext>
            </p:extLst>
          </p:nvPr>
        </p:nvGraphicFramePr>
        <p:xfrm>
          <a:off x="5370621" y="2483307"/>
          <a:ext cx="6416738" cy="4187273"/>
        </p:xfrm>
        <a:graphic>
          <a:graphicData uri="http://schemas.openxmlformats.org/presentationml/2006/ole">
            <mc:AlternateContent xmlns:mc="http://schemas.openxmlformats.org/markup-compatibility/2006">
              <mc:Choice xmlns:v="urn:schemas-microsoft-com:vml" Requires="v">
                <p:oleObj spid="_x0000_s9245" name="Acrobat Document" r:id="rId4" imgW="6034934" imgH="4663299" progId="AcroExch.Document.DC">
                  <p:embed/>
                </p:oleObj>
              </mc:Choice>
              <mc:Fallback>
                <p:oleObj name="Acrobat Document" r:id="rId4" imgW="6034934" imgH="4663299" progId="AcroExch.Document.DC">
                  <p:embed/>
                  <p:pic>
                    <p:nvPicPr>
                      <p:cNvPr id="2" name="Object 1"/>
                      <p:cNvPicPr/>
                      <p:nvPr/>
                    </p:nvPicPr>
                    <p:blipFill>
                      <a:blip r:embed="rId5"/>
                      <a:stretch>
                        <a:fillRect/>
                      </a:stretch>
                    </p:blipFill>
                    <p:spPr>
                      <a:xfrm>
                        <a:off x="5370621" y="2483307"/>
                        <a:ext cx="6416738" cy="4187273"/>
                      </a:xfrm>
                      <a:prstGeom prst="rect">
                        <a:avLst/>
                      </a:prstGeom>
                    </p:spPr>
                  </p:pic>
                </p:oleObj>
              </mc:Fallback>
            </mc:AlternateContent>
          </a:graphicData>
        </a:graphic>
      </p:graphicFrame>
    </p:spTree>
    <p:extLst>
      <p:ext uri="{BB962C8B-B14F-4D97-AF65-F5344CB8AC3E}">
        <p14:creationId xmlns:p14="http://schemas.microsoft.com/office/powerpoint/2010/main" val="2707178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5E58B-E027-4FA3-BA5A-4E792C1AE881}"/>
              </a:ext>
            </a:extLst>
          </p:cNvPr>
          <p:cNvSpPr>
            <a:spLocks noGrp="1"/>
          </p:cNvSpPr>
          <p:nvPr>
            <p:ph type="title"/>
          </p:nvPr>
        </p:nvSpPr>
        <p:spPr/>
        <p:txBody>
          <a:bodyPr/>
          <a:lstStyle/>
          <a:p>
            <a:r>
              <a:rPr lang="en-US" dirty="0"/>
              <a:t>Traditional thoughts on women and higher education?</a:t>
            </a:r>
          </a:p>
        </p:txBody>
      </p:sp>
      <p:sp>
        <p:nvSpPr>
          <p:cNvPr id="3" name="Content Placeholder 2">
            <a:extLst>
              <a:ext uri="{FF2B5EF4-FFF2-40B4-BE49-F238E27FC236}">
                <a16:creationId xmlns:a16="http://schemas.microsoft.com/office/drawing/2014/main" xmlns="" id="{AA41D474-F7DB-46F6-BB2E-EBEF6BE1A212}"/>
              </a:ext>
            </a:extLst>
          </p:cNvPr>
          <p:cNvSpPr>
            <a:spLocks noGrp="1"/>
          </p:cNvSpPr>
          <p:nvPr>
            <p:ph sz="half" idx="1"/>
          </p:nvPr>
        </p:nvSpPr>
        <p:spPr/>
        <p:txBody>
          <a:bodyPr>
            <a:normAutofit/>
          </a:bodyPr>
          <a:lstStyle/>
          <a:p>
            <a:pPr>
              <a:buFont typeface="Courier New" panose="02070309020205020404" pitchFamily="49" charset="0"/>
              <a:buChar char="o"/>
            </a:pPr>
            <a:r>
              <a:rPr lang="en-US" sz="4000" dirty="0"/>
              <a:t>Where?</a:t>
            </a:r>
          </a:p>
          <a:p>
            <a:pPr>
              <a:buFont typeface="Courier New" panose="02070309020205020404" pitchFamily="49" charset="0"/>
              <a:buChar char="o"/>
            </a:pPr>
            <a:r>
              <a:rPr lang="en-US" sz="4000" dirty="0"/>
              <a:t>When?</a:t>
            </a:r>
          </a:p>
          <a:p>
            <a:pPr>
              <a:buFont typeface="Courier New" panose="02070309020205020404" pitchFamily="49" charset="0"/>
              <a:buChar char="o"/>
            </a:pPr>
            <a:r>
              <a:rPr lang="en-US" sz="4000" dirty="0"/>
              <a:t>Curriculum?</a:t>
            </a:r>
          </a:p>
        </p:txBody>
      </p:sp>
      <p:sp>
        <p:nvSpPr>
          <p:cNvPr id="4" name="Content Placeholder 3">
            <a:extLst>
              <a:ext uri="{FF2B5EF4-FFF2-40B4-BE49-F238E27FC236}">
                <a16:creationId xmlns:a16="http://schemas.microsoft.com/office/drawing/2014/main" xmlns="" id="{08B7338A-7B3F-498C-A915-6883648A57A4}"/>
              </a:ext>
            </a:extLst>
          </p:cNvPr>
          <p:cNvSpPr>
            <a:spLocks noGrp="1"/>
          </p:cNvSpPr>
          <p:nvPr>
            <p:ph sz="half" idx="2"/>
          </p:nvPr>
        </p:nvSpPr>
        <p:spPr/>
        <p:txBody>
          <a:bodyPr>
            <a:noAutofit/>
          </a:bodyPr>
          <a:lstStyle/>
          <a:p>
            <a:pPr>
              <a:lnSpc>
                <a:spcPct val="100000"/>
              </a:lnSpc>
              <a:spcBef>
                <a:spcPts val="0"/>
              </a:spcBef>
              <a:buFont typeface="Courier New" panose="02070309020205020404" pitchFamily="49" charset="0"/>
              <a:buChar char="o"/>
            </a:pPr>
            <a:r>
              <a:rPr lang="en-US" sz="4000" dirty="0"/>
              <a:t>How much of this is mentioned in your standards?</a:t>
            </a:r>
          </a:p>
          <a:p>
            <a:pPr>
              <a:buFont typeface="Courier New" panose="02070309020205020404" pitchFamily="49" charset="0"/>
              <a:buChar char="o"/>
            </a:pPr>
            <a:r>
              <a:rPr lang="en-US" sz="4000" dirty="0"/>
              <a:t>Your textbook?</a:t>
            </a:r>
          </a:p>
          <a:p>
            <a:pPr>
              <a:buFont typeface="Courier New" panose="02070309020205020404" pitchFamily="49" charset="0"/>
              <a:buChar char="o"/>
            </a:pPr>
            <a:r>
              <a:rPr lang="en-US" sz="4000" dirty="0"/>
              <a:t>Does it matter?</a:t>
            </a:r>
          </a:p>
        </p:txBody>
      </p:sp>
    </p:spTree>
    <p:extLst>
      <p:ext uri="{BB962C8B-B14F-4D97-AF65-F5344CB8AC3E}">
        <p14:creationId xmlns:p14="http://schemas.microsoft.com/office/powerpoint/2010/main" val="36965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6407FE9-BF96-44E3-9E23-1A89480F8986}"/>
              </a:ext>
            </a:extLst>
          </p:cNvPr>
          <p:cNvSpPr>
            <a:spLocks noGrp="1"/>
          </p:cNvSpPr>
          <p:nvPr>
            <p:ph type="title"/>
          </p:nvPr>
        </p:nvSpPr>
        <p:spPr>
          <a:xfrm>
            <a:off x="348344" y="25334"/>
            <a:ext cx="11207932" cy="1560716"/>
          </a:xfrm>
        </p:spPr>
        <p:txBody>
          <a:bodyPr>
            <a:noAutofit/>
          </a:bodyPr>
          <a:lstStyle/>
          <a:p>
            <a:r>
              <a:rPr lang="en-US" sz="3500" dirty="0"/>
              <a:t>Thoughts on female education…</a:t>
            </a:r>
            <a:br>
              <a:rPr lang="en-US" sz="3500" dirty="0"/>
            </a:br>
            <a:r>
              <a:rPr lang="en-US" sz="3500" dirty="0"/>
              <a:t>What social spheres/barriers are reflected?</a:t>
            </a:r>
          </a:p>
        </p:txBody>
      </p:sp>
      <p:sp>
        <p:nvSpPr>
          <p:cNvPr id="5" name="Content Placeholder 4">
            <a:extLst>
              <a:ext uri="{FF2B5EF4-FFF2-40B4-BE49-F238E27FC236}">
                <a16:creationId xmlns:a16="http://schemas.microsoft.com/office/drawing/2014/main" xmlns="" id="{0997A2FB-F926-49C9-BADC-0F7377E71DFE}"/>
              </a:ext>
            </a:extLst>
          </p:cNvPr>
          <p:cNvSpPr>
            <a:spLocks noGrp="1"/>
          </p:cNvSpPr>
          <p:nvPr>
            <p:ph sz="half" idx="1"/>
          </p:nvPr>
        </p:nvSpPr>
        <p:spPr>
          <a:xfrm>
            <a:off x="2739441" y="1286297"/>
            <a:ext cx="3993967" cy="1560716"/>
          </a:xfrm>
        </p:spPr>
        <p:txBody>
          <a:bodyPr>
            <a:normAutofit fontScale="25000" lnSpcReduction="20000"/>
          </a:bodyPr>
          <a:lstStyle/>
          <a:p>
            <a:pPr marL="0" indent="0">
              <a:buNone/>
            </a:pPr>
            <a:r>
              <a:rPr lang="en-US" sz="4800" dirty="0"/>
              <a:t>“No employment of the mind is a sufficient excuse for neglecting domestic duties, and I cannot conceive that they are incompatible. A woman may fit herself to be the companion and friend of a man of sense, and yet know how to take care of his family.”</a:t>
            </a:r>
          </a:p>
          <a:p>
            <a:pPr marL="0" indent="0">
              <a:buNone/>
            </a:pPr>
            <a:endParaRPr lang="en-US" sz="4800" dirty="0"/>
          </a:p>
          <a:p>
            <a:pPr marL="0" indent="0">
              <a:buNone/>
            </a:pPr>
            <a:r>
              <a:rPr lang="en-US" sz="4800" dirty="0"/>
              <a:t>Mary Wollstonecraft</a:t>
            </a:r>
            <a:r>
              <a:rPr lang="en-US" sz="4800" i="1" dirty="0"/>
              <a:t>, Thoughts on the Education of Daughters With Reflections on Female Conduct, in the More Important Duties of Life</a:t>
            </a:r>
            <a:r>
              <a:rPr lang="en-US" sz="4800" dirty="0"/>
              <a:t>, 1787</a:t>
            </a:r>
          </a:p>
          <a:p>
            <a:endParaRPr lang="en-US" dirty="0"/>
          </a:p>
        </p:txBody>
      </p:sp>
      <p:sp>
        <p:nvSpPr>
          <p:cNvPr id="7" name="Content Placeholder 2">
            <a:extLst>
              <a:ext uri="{FF2B5EF4-FFF2-40B4-BE49-F238E27FC236}">
                <a16:creationId xmlns:a16="http://schemas.microsoft.com/office/drawing/2014/main" xmlns="" id="{071F491B-095C-4224-BAF0-C17A9CB60817}"/>
              </a:ext>
            </a:extLst>
          </p:cNvPr>
          <p:cNvSpPr txBox="1">
            <a:spLocks/>
          </p:cNvSpPr>
          <p:nvPr/>
        </p:nvSpPr>
        <p:spPr>
          <a:xfrm>
            <a:off x="8395064" y="2547259"/>
            <a:ext cx="3692433" cy="3143793"/>
          </a:xfrm>
          <a:prstGeom prst="rect">
            <a:avLst/>
          </a:prstGeom>
        </p:spPr>
        <p:txBody>
          <a:bodyPr vert="horz" lIns="91440" tIns="45720" rIns="91440" bIns="45720" rtlCol="0">
            <a:normAutofit fontScale="32500" lnSpcReduction="2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sz="3900" dirty="0"/>
              <a:t>“It is a remarkable fact, and full of significance, that the women who have that peculiar organization, (in some, it is education, and not organization,) which inclines them to break over the barriers of sex, have always aimed their efforts at those prominent points in which a man’s superiority, at that particular time, was most conspicuous and attractive;-proving that it was the special eminence which man then occupied which moved their ambition, rather than any conviction of the equality or identity of their widely differing natures.”</a:t>
            </a:r>
          </a:p>
          <a:p>
            <a:pPr marL="0" indent="0">
              <a:buFont typeface="Corbel" panose="020B0503020204020204" pitchFamily="34" charset="0"/>
              <a:buNone/>
            </a:pPr>
            <a:endParaRPr lang="en-US" dirty="0"/>
          </a:p>
          <a:p>
            <a:pPr marL="0" indent="0">
              <a:buFont typeface="Corbel" panose="020B0503020204020204" pitchFamily="34" charset="0"/>
              <a:buNone/>
            </a:pPr>
            <a:r>
              <a:rPr lang="en-US" sz="3500" dirty="0"/>
              <a:t>Horace Mann, </a:t>
            </a:r>
            <a:r>
              <a:rPr lang="en-US" sz="3500" i="1" dirty="0"/>
              <a:t>A few thoughts on the powers and duties of woman two lectures</a:t>
            </a:r>
            <a:r>
              <a:rPr lang="en-US" sz="3500" dirty="0"/>
              <a:t>, 1853</a:t>
            </a:r>
          </a:p>
          <a:p>
            <a:pPr marL="0" indent="0">
              <a:buNone/>
            </a:pPr>
            <a:endParaRPr lang="en-US" dirty="0"/>
          </a:p>
        </p:txBody>
      </p:sp>
      <p:sp>
        <p:nvSpPr>
          <p:cNvPr id="6" name="Content Placeholder 5">
            <a:extLst>
              <a:ext uri="{FF2B5EF4-FFF2-40B4-BE49-F238E27FC236}">
                <a16:creationId xmlns:a16="http://schemas.microsoft.com/office/drawing/2014/main" xmlns="" id="{D41C75C5-2526-42AD-8B78-F432523827F5}"/>
              </a:ext>
            </a:extLst>
          </p:cNvPr>
          <p:cNvSpPr txBox="1">
            <a:spLocks/>
          </p:cNvSpPr>
          <p:nvPr/>
        </p:nvSpPr>
        <p:spPr>
          <a:xfrm>
            <a:off x="226423" y="3313612"/>
            <a:ext cx="3570514" cy="2769326"/>
          </a:xfrm>
          <a:prstGeom prst="rect">
            <a:avLst/>
          </a:prstGeom>
        </p:spPr>
        <p:txBody>
          <a:bodyPr vert="horz" lIns="91440" tIns="45720" rIns="91440" bIns="45720" rtlCol="0">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sz="1200" dirty="0"/>
              <a:t>“ If the improvement of the American female character, and that alone, could be effected by public liberality, employed in giving better means of instruction, such improvement of one half of society, and that half, which barbarous and despotic nations have ever degraded, would of itself be an object, worthy of the most liberal government on earth; but if the female character be raised, it must inevitably raise that of the other sex: and thus does the plan proposed, offer, as the object of legislative bounty, to elevate the whole character of the community.”</a:t>
            </a:r>
          </a:p>
          <a:p>
            <a:pPr marL="0" indent="0">
              <a:buFont typeface="Corbel" panose="020B0503020204020204" pitchFamily="34" charset="0"/>
              <a:buNone/>
            </a:pPr>
            <a:endParaRPr lang="en-US" sz="1200" dirty="0"/>
          </a:p>
          <a:p>
            <a:pPr marL="0" indent="0">
              <a:buFont typeface="Corbel" panose="020B0503020204020204" pitchFamily="34" charset="0"/>
              <a:buNone/>
            </a:pPr>
            <a:r>
              <a:rPr lang="en-US" sz="1200" dirty="0"/>
              <a:t>Emma Willard. </a:t>
            </a:r>
            <a:r>
              <a:rPr lang="en-US" sz="1200" i="1" dirty="0"/>
              <a:t>An Address to the Public Particularly to the Members of the Legislature of New York Proposing a Plan for Improving Female Education</a:t>
            </a:r>
            <a:r>
              <a:rPr lang="en-US" sz="1200" dirty="0"/>
              <a:t>. Middlebury: J.W. Copeland, 1819 </a:t>
            </a:r>
          </a:p>
        </p:txBody>
      </p:sp>
      <p:sp>
        <p:nvSpPr>
          <p:cNvPr id="8" name="Content Placeholder 3">
            <a:extLst>
              <a:ext uri="{FF2B5EF4-FFF2-40B4-BE49-F238E27FC236}">
                <a16:creationId xmlns:a16="http://schemas.microsoft.com/office/drawing/2014/main" xmlns="" id="{579B5568-6658-490A-8D4D-2754F1CD8D6F}"/>
              </a:ext>
            </a:extLst>
          </p:cNvPr>
          <p:cNvSpPr>
            <a:spLocks noGrp="1"/>
          </p:cNvSpPr>
          <p:nvPr>
            <p:ph sz="half" idx="2"/>
          </p:nvPr>
        </p:nvSpPr>
        <p:spPr>
          <a:xfrm>
            <a:off x="4598127" y="3429000"/>
            <a:ext cx="3431177" cy="3000102"/>
          </a:xfrm>
        </p:spPr>
        <p:txBody>
          <a:bodyPr>
            <a:normAutofit fontScale="25000" lnSpcReduction="20000"/>
          </a:bodyPr>
          <a:lstStyle/>
          <a:p>
            <a:pPr marL="0" indent="0">
              <a:buNone/>
            </a:pPr>
            <a:r>
              <a:rPr lang="en-US" sz="4800" dirty="0"/>
              <a:t>“…that our daughters may be qualified to fill with dignity, propriety and usefulness, the important stations, which they may be called to occupy. But prayer, without corresponding exertion, is presumption. We are not to expect miracles. Something must be </a:t>
            </a:r>
            <a:r>
              <a:rPr lang="en-US" sz="4800" i="1" dirty="0"/>
              <a:t>done, </a:t>
            </a:r>
            <a:r>
              <a:rPr lang="en-US" sz="4800" dirty="0"/>
              <a:t>in order that females may attaining that dignified and elevated rank in society, for which the God of nature, as the Bible, has manifestly designed them.</a:t>
            </a:r>
          </a:p>
          <a:p>
            <a:pPr marL="0" indent="0">
              <a:buNone/>
            </a:pPr>
            <a:endParaRPr lang="en-US" sz="4800" i="1" dirty="0"/>
          </a:p>
          <a:p>
            <a:pPr marL="0" indent="0">
              <a:buNone/>
            </a:pPr>
            <a:r>
              <a:rPr lang="en-US" sz="4800" dirty="0"/>
              <a:t>Joseph Emerson, </a:t>
            </a:r>
            <a:r>
              <a:rPr lang="en-US" sz="4800" i="1" dirty="0"/>
              <a:t>Female Education</a:t>
            </a:r>
            <a:r>
              <a:rPr lang="en-US" sz="4800" dirty="0"/>
              <a:t>, a Discourse, Delivered at the Dedication of the Seminary Hall in Saugus, Jan. 15, 1822, to which is added the Little Reckoner, Consisting Principally of </a:t>
            </a:r>
            <a:r>
              <a:rPr lang="en-US" sz="4800" dirty="0" err="1"/>
              <a:t>Arithmatical</a:t>
            </a:r>
            <a:r>
              <a:rPr lang="en-US" sz="4800" dirty="0"/>
              <a:t> Questions for Infant Minds </a:t>
            </a:r>
            <a:endParaRPr lang="en-US" sz="4800" i="1" dirty="0"/>
          </a:p>
          <a:p>
            <a:endParaRPr lang="en-US" dirty="0"/>
          </a:p>
        </p:txBody>
      </p:sp>
    </p:spTree>
    <p:extLst>
      <p:ext uri="{BB962C8B-B14F-4D97-AF65-F5344CB8AC3E}">
        <p14:creationId xmlns:p14="http://schemas.microsoft.com/office/powerpoint/2010/main" val="1080329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9" dur="5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circle(in)">
                                      <p:cBhvr>
                                        <p:cTn id="24"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A2ECB2-19B4-4EFF-A6F3-98D2FD8F5580}"/>
              </a:ext>
            </a:extLst>
          </p:cNvPr>
          <p:cNvSpPr>
            <a:spLocks noGrp="1"/>
          </p:cNvSpPr>
          <p:nvPr>
            <p:ph type="title"/>
          </p:nvPr>
        </p:nvSpPr>
        <p:spPr/>
        <p:txBody>
          <a:bodyPr/>
          <a:lstStyle/>
          <a:p>
            <a:r>
              <a:rPr lang="en-US" dirty="0"/>
              <a:t>Social Spheres: </a:t>
            </a:r>
            <a:br>
              <a:rPr lang="en-US" dirty="0"/>
            </a:br>
            <a:r>
              <a:rPr lang="en-US" dirty="0"/>
              <a:t>Public vs. Private</a:t>
            </a:r>
          </a:p>
        </p:txBody>
      </p:sp>
      <p:sp>
        <p:nvSpPr>
          <p:cNvPr id="5" name="Oval 4">
            <a:extLst>
              <a:ext uri="{FF2B5EF4-FFF2-40B4-BE49-F238E27FC236}">
                <a16:creationId xmlns:a16="http://schemas.microsoft.com/office/drawing/2014/main" xmlns="" id="{8BEAD953-5EBA-4F71-8AA1-EC69ECB6043E}"/>
              </a:ext>
            </a:extLst>
          </p:cNvPr>
          <p:cNvSpPr/>
          <p:nvPr/>
        </p:nvSpPr>
        <p:spPr>
          <a:xfrm>
            <a:off x="2409535" y="4147364"/>
            <a:ext cx="3039291" cy="2508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t>Male/ female?</a:t>
            </a:r>
          </a:p>
          <a:p>
            <a:pPr algn="ctr"/>
            <a:endParaRPr lang="en-US" sz="2000" u="sng" dirty="0"/>
          </a:p>
          <a:p>
            <a:pPr marL="342900" indent="-342900" algn="ctr">
              <a:buFont typeface="Arial" panose="020B0604020202020204" pitchFamily="34" charset="0"/>
              <a:buChar char="•"/>
            </a:pPr>
            <a:r>
              <a:rPr lang="en-US" sz="2500" dirty="0"/>
              <a:t>Domestics</a:t>
            </a:r>
          </a:p>
          <a:p>
            <a:pPr marL="342900" indent="-342900" algn="ctr">
              <a:buFont typeface="Arial" panose="020B0604020202020204" pitchFamily="34" charset="0"/>
              <a:buChar char="•"/>
            </a:pPr>
            <a:r>
              <a:rPr lang="en-US" sz="2500" dirty="0"/>
              <a:t>Home</a:t>
            </a:r>
          </a:p>
          <a:p>
            <a:pPr marL="342900" indent="-342900" algn="ctr">
              <a:buFont typeface="Arial" panose="020B0604020202020204" pitchFamily="34" charset="0"/>
              <a:buChar char="•"/>
            </a:pPr>
            <a:r>
              <a:rPr lang="en-US" sz="2500" dirty="0"/>
              <a:t>Children</a:t>
            </a:r>
          </a:p>
        </p:txBody>
      </p:sp>
      <p:sp>
        <p:nvSpPr>
          <p:cNvPr id="6" name="Oval 5">
            <a:extLst>
              <a:ext uri="{FF2B5EF4-FFF2-40B4-BE49-F238E27FC236}">
                <a16:creationId xmlns:a16="http://schemas.microsoft.com/office/drawing/2014/main" xmlns="" id="{48C2DBF4-8997-4DDC-A285-A569B57F2A5A}"/>
              </a:ext>
            </a:extLst>
          </p:cNvPr>
          <p:cNvSpPr/>
          <p:nvPr/>
        </p:nvSpPr>
        <p:spPr>
          <a:xfrm>
            <a:off x="8828290" y="2220871"/>
            <a:ext cx="3039291" cy="2508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t>Male/ female?</a:t>
            </a:r>
          </a:p>
          <a:p>
            <a:pPr algn="ctr"/>
            <a:endParaRPr lang="en-US" sz="2000" u="sng" dirty="0"/>
          </a:p>
          <a:p>
            <a:pPr marL="342900" indent="-342900" algn="ctr">
              <a:buFont typeface="Arial" panose="020B0604020202020204" pitchFamily="34" charset="0"/>
              <a:buChar char="•"/>
            </a:pPr>
            <a:r>
              <a:rPr lang="en-US" sz="2200" dirty="0"/>
              <a:t>Paid employment</a:t>
            </a:r>
          </a:p>
          <a:p>
            <a:pPr marL="342900" indent="-342900" algn="ctr">
              <a:buFont typeface="Arial" panose="020B0604020202020204" pitchFamily="34" charset="0"/>
              <a:buChar char="•"/>
            </a:pPr>
            <a:r>
              <a:rPr lang="en-US" sz="2200" dirty="0"/>
              <a:t>Government and politics</a:t>
            </a:r>
          </a:p>
        </p:txBody>
      </p:sp>
      <p:sp>
        <p:nvSpPr>
          <p:cNvPr id="7" name="Arrow: Left-Right 6">
            <a:extLst>
              <a:ext uri="{FF2B5EF4-FFF2-40B4-BE49-F238E27FC236}">
                <a16:creationId xmlns:a16="http://schemas.microsoft.com/office/drawing/2014/main" xmlns="" id="{C52084E2-838E-477E-9EE6-6516DD248211}"/>
              </a:ext>
            </a:extLst>
          </p:cNvPr>
          <p:cNvSpPr/>
          <p:nvPr/>
        </p:nvSpPr>
        <p:spPr>
          <a:xfrm rot="20195048">
            <a:off x="5349979" y="4288652"/>
            <a:ext cx="3671976"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Education</a:t>
            </a:r>
          </a:p>
        </p:txBody>
      </p:sp>
      <p:sp>
        <p:nvSpPr>
          <p:cNvPr id="4" name="Cloud 3">
            <a:extLst>
              <a:ext uri="{FF2B5EF4-FFF2-40B4-BE49-F238E27FC236}">
                <a16:creationId xmlns:a16="http://schemas.microsoft.com/office/drawing/2014/main" xmlns="" id="{A3E0B148-C607-4BA2-BE1B-A2F9823F5B73}"/>
              </a:ext>
            </a:extLst>
          </p:cNvPr>
          <p:cNvSpPr/>
          <p:nvPr/>
        </p:nvSpPr>
        <p:spPr>
          <a:xfrm>
            <a:off x="8256813" y="73652"/>
            <a:ext cx="2440683" cy="2055409"/>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100" dirty="0"/>
              <a:t>What role did/does gender play?</a:t>
            </a:r>
          </a:p>
        </p:txBody>
      </p:sp>
      <p:sp>
        <p:nvSpPr>
          <p:cNvPr id="8" name="Scroll: Vertical 7">
            <a:extLst>
              <a:ext uri="{FF2B5EF4-FFF2-40B4-BE49-F238E27FC236}">
                <a16:creationId xmlns:a16="http://schemas.microsoft.com/office/drawing/2014/main" xmlns="" id="{5FD1909D-A818-4BD0-97B7-68A41706FDBE}"/>
              </a:ext>
            </a:extLst>
          </p:cNvPr>
          <p:cNvSpPr/>
          <p:nvPr/>
        </p:nvSpPr>
        <p:spPr>
          <a:xfrm>
            <a:off x="453691" y="2316054"/>
            <a:ext cx="2629143" cy="1644317"/>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Was education an equalizing (or an attempt) factor?</a:t>
            </a:r>
          </a:p>
          <a:p>
            <a:pPr algn="ctr"/>
            <a:r>
              <a:rPr lang="en-US" dirty="0"/>
              <a:t>(as early as the 18</a:t>
            </a:r>
            <a:r>
              <a:rPr lang="en-US" baseline="30000" dirty="0"/>
              <a:t>th</a:t>
            </a:r>
            <a:r>
              <a:rPr lang="en-US" dirty="0"/>
              <a:t> century?)</a:t>
            </a:r>
          </a:p>
        </p:txBody>
      </p:sp>
      <p:sp>
        <p:nvSpPr>
          <p:cNvPr id="3" name="TextBox 2">
            <a:extLst>
              <a:ext uri="{FF2B5EF4-FFF2-40B4-BE49-F238E27FC236}">
                <a16:creationId xmlns:a16="http://schemas.microsoft.com/office/drawing/2014/main" xmlns="" id="{E83D2A35-28CF-428E-AA49-531614B8A374}"/>
              </a:ext>
            </a:extLst>
          </p:cNvPr>
          <p:cNvSpPr txBox="1"/>
          <p:nvPr/>
        </p:nvSpPr>
        <p:spPr>
          <a:xfrm>
            <a:off x="5242116" y="6415016"/>
            <a:ext cx="7172348" cy="369332"/>
          </a:xfrm>
          <a:prstGeom prst="rect">
            <a:avLst/>
          </a:prstGeom>
          <a:noFill/>
        </p:spPr>
        <p:txBody>
          <a:bodyPr wrap="none" rtlCol="0">
            <a:spAutoFit/>
          </a:bodyPr>
          <a:lstStyle/>
          <a:p>
            <a:r>
              <a:rPr lang="en-US" i="1" dirty="0"/>
              <a:t>Such spheres are fluid and permeable, constantly shifting by social norms</a:t>
            </a:r>
          </a:p>
        </p:txBody>
      </p:sp>
    </p:spTree>
    <p:extLst>
      <p:ext uri="{BB962C8B-B14F-4D97-AF65-F5344CB8AC3E}">
        <p14:creationId xmlns:p14="http://schemas.microsoft.com/office/powerpoint/2010/main" val="1780341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5126</TotalTime>
  <Words>1459</Words>
  <Application>Microsoft Macintosh PowerPoint</Application>
  <PresentationFormat>Custom</PresentationFormat>
  <Paragraphs>155</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Feathered</vt:lpstr>
      <vt:lpstr>Acrobat Document</vt:lpstr>
      <vt:lpstr>Women’s Education in the Early Republic: Contextualizing Socio-Cultural Barriers  </vt:lpstr>
      <vt:lpstr>Inspiration</vt:lpstr>
      <vt:lpstr>PowerPoint Presentation</vt:lpstr>
      <vt:lpstr>PowerPoint Presentation</vt:lpstr>
      <vt:lpstr>Women’s History: Timelines</vt:lpstr>
      <vt:lpstr>Women’s Right to Vote (10/5/10)</vt:lpstr>
      <vt:lpstr>Traditional thoughts on women and higher education?</vt:lpstr>
      <vt:lpstr>Thoughts on female education… What social spheres/barriers are reflected?</vt:lpstr>
      <vt:lpstr>Social Spheres:  Public vs. Private</vt:lpstr>
      <vt:lpstr>Early Higher Education for Women</vt:lpstr>
      <vt:lpstr>18th Century Higher Education for Women?</vt:lpstr>
      <vt:lpstr>College vs. Academy</vt:lpstr>
      <vt:lpstr>Historians’ Perspectives:  Influencing Factors</vt:lpstr>
      <vt:lpstr>Historians’ Analyses: Secondary Sources</vt:lpstr>
      <vt:lpstr>Using Primary Sources</vt:lpstr>
      <vt:lpstr>A series of maps to Willard's History of the United States, or, Republic of America. Designed for schools and private libraries.</vt:lpstr>
      <vt:lpstr>PowerPoint Presentation</vt:lpstr>
      <vt:lpstr>PowerPoint Presentation</vt:lpstr>
      <vt:lpstr>PowerPoint Presentation</vt:lpstr>
      <vt:lpstr>Lasting Thoughts…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Kacie Nadeau</dc:creator>
  <cp:lastModifiedBy>CEDHP User</cp:lastModifiedBy>
  <cp:revision>61</cp:revision>
  <dcterms:created xsi:type="dcterms:W3CDTF">2019-07-19T15:48:21Z</dcterms:created>
  <dcterms:modified xsi:type="dcterms:W3CDTF">2020-01-23T20:48:53Z</dcterms:modified>
</cp:coreProperties>
</file>